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p:sldMasterIdLst>
    <p:sldMasterId id="2147483648" r:id="rId1"/>
    <p:sldMasterId id="2147483661" r:id="rId2"/>
  </p:sldMasterIdLst>
  <p:notesMasterIdLst>
    <p:notesMasterId r:id="rId47"/>
  </p:notesMasterIdLst>
  <p:sldIdLst>
    <p:sldId id="369" r:id="rId3"/>
    <p:sldId id="352" r:id="rId4"/>
    <p:sldId id="370" r:id="rId5"/>
    <p:sldId id="268" r:id="rId6"/>
    <p:sldId id="286" r:id="rId7"/>
    <p:sldId id="298" r:id="rId8"/>
    <p:sldId id="374" r:id="rId9"/>
    <p:sldId id="303" r:id="rId10"/>
    <p:sldId id="375" r:id="rId11"/>
    <p:sldId id="376" r:id="rId12"/>
    <p:sldId id="371" r:id="rId13"/>
    <p:sldId id="377" r:id="rId14"/>
    <p:sldId id="379" r:id="rId15"/>
    <p:sldId id="380" r:id="rId16"/>
    <p:sldId id="378" r:id="rId17"/>
    <p:sldId id="309" r:id="rId18"/>
    <p:sldId id="383" r:id="rId19"/>
    <p:sldId id="384" r:id="rId20"/>
    <p:sldId id="381" r:id="rId21"/>
    <p:sldId id="385" r:id="rId22"/>
    <p:sldId id="386" r:id="rId23"/>
    <p:sldId id="372" r:id="rId24"/>
    <p:sldId id="311" r:id="rId25"/>
    <p:sldId id="387" r:id="rId26"/>
    <p:sldId id="388" r:id="rId27"/>
    <p:sldId id="313" r:id="rId28"/>
    <p:sldId id="389" r:id="rId29"/>
    <p:sldId id="391" r:id="rId30"/>
    <p:sldId id="390" r:id="rId31"/>
    <p:sldId id="392" r:id="rId32"/>
    <p:sldId id="393" r:id="rId33"/>
    <p:sldId id="373" r:id="rId34"/>
    <p:sldId id="314" r:id="rId35"/>
    <p:sldId id="396" r:id="rId36"/>
    <p:sldId id="395" r:id="rId37"/>
    <p:sldId id="400" r:id="rId38"/>
    <p:sldId id="394" r:id="rId39"/>
    <p:sldId id="401" r:id="rId40"/>
    <p:sldId id="397" r:id="rId41"/>
    <p:sldId id="402" r:id="rId42"/>
    <p:sldId id="403" r:id="rId43"/>
    <p:sldId id="398" r:id="rId44"/>
    <p:sldId id="399" r:id="rId45"/>
    <p:sldId id="336" r:id="rId46"/>
  </p:sldIdLst>
  <p:sldSz cx="12192000" cy="6858000"/>
  <p:notesSz cx="6858000" cy="9144000"/>
  <p:custDataLst>
    <p:tags r:id="rId4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2" d="100"/>
          <a:sy n="62" d="100"/>
        </p:scale>
        <p:origin x="64" y="1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gs" Target="tags/tag1.xml"/><Relationship Id="rId8" Type="http://schemas.openxmlformats.org/officeDocument/2006/relationships/slide" Target="slides/slide6.xml"/><Relationship Id="rId51"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7A54AE-E28B-4533-A456-B756823B96D8}" type="datetimeFigureOut">
              <a:rPr lang="zh-CN" altLang="en-US" smtClean="0"/>
              <a:t>2025/9/22</a:t>
            </a:fld>
            <a:endParaRPr lang="zh-CN" altLang="en-US"/>
          </a:p>
        </p:txBody>
      </p:sp>
      <p:sp>
        <p:nvSpPr>
          <p:cNvPr id="4" name="幻灯片图像占位符 3"/>
          <p:cNvSpPr>
            <a:spLocks noGrp="1" noRot="1" noChangeAspect="1"/>
          </p:cNvSpPr>
          <p:nvPr>
            <p:ph type="sldImg" idx="2"/>
          </p:nvPr>
        </p:nvSpPr>
        <p:spPr>
          <a:xfrm>
            <a:off x="685530" y="1143000"/>
            <a:ext cx="54869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1BB924-0F29-4611-A8B9-E5E73D232998}"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同质性与变异性  朝鲜</a:t>
            </a:r>
          </a:p>
        </p:txBody>
      </p:sp>
      <p:sp>
        <p:nvSpPr>
          <p:cNvPr id="4" name="灯片编号占位符 3"/>
          <p:cNvSpPr>
            <a:spLocks noGrp="1"/>
          </p:cNvSpPr>
          <p:nvPr>
            <p:ph type="sldNum" sz="quarter" idx="10"/>
          </p:nvPr>
        </p:nvSpPr>
        <p:spPr/>
        <p:txBody>
          <a:bodyPr/>
          <a:lstStyle/>
          <a:p>
            <a:fld id="{91B468E8-3E42-411D-B3A4-41141BE63FBA}" type="slidenum">
              <a:rPr lang="zh-CN" altLang="en-US" smtClean="0"/>
              <a:t>7</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941BAC-C00F-5077-6172-F1AE402AFFAA}"/>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47F102B2-0852-4551-EB29-D206781C6F26}"/>
              </a:ext>
            </a:extLst>
          </p:cNvPr>
          <p:cNvSpPr>
            <a:spLocks noGrp="1" noRot="1" noChangeAspect="1"/>
          </p:cNvSpPr>
          <p:nvPr>
            <p:ph type="sldImg"/>
          </p:nvPr>
        </p:nvSpPr>
        <p:spPr>
          <a:xfrm>
            <a:off x="685800" y="1143000"/>
            <a:ext cx="5486400" cy="3086100"/>
          </a:xfrm>
        </p:spPr>
      </p:sp>
      <p:sp>
        <p:nvSpPr>
          <p:cNvPr id="3" name="备注占位符 2">
            <a:extLst>
              <a:ext uri="{FF2B5EF4-FFF2-40B4-BE49-F238E27FC236}">
                <a16:creationId xmlns:a16="http://schemas.microsoft.com/office/drawing/2014/main" id="{031A0221-4472-63A3-066C-974C767BD46B}"/>
              </a:ext>
            </a:extLst>
          </p:cNvPr>
          <p:cNvSpPr>
            <a:spLocks noGrp="1"/>
          </p:cNvSpPr>
          <p:nvPr>
            <p:ph type="body" idx="1"/>
          </p:nvPr>
        </p:nvSpPr>
        <p:spPr/>
        <p:txBody>
          <a:bodyPr/>
          <a:lstStyle/>
          <a:p>
            <a:r>
              <a:rPr lang="zh-CN" altLang="en-US" dirty="0"/>
              <a:t>同质性与变异性  朝鲜</a:t>
            </a:r>
          </a:p>
        </p:txBody>
      </p:sp>
      <p:sp>
        <p:nvSpPr>
          <p:cNvPr id="4" name="灯片编号占位符 3">
            <a:extLst>
              <a:ext uri="{FF2B5EF4-FFF2-40B4-BE49-F238E27FC236}">
                <a16:creationId xmlns:a16="http://schemas.microsoft.com/office/drawing/2014/main" id="{A5824685-92CA-2BD5-FEF3-818ADD4099BB}"/>
              </a:ext>
            </a:extLst>
          </p:cNvPr>
          <p:cNvSpPr>
            <a:spLocks noGrp="1"/>
          </p:cNvSpPr>
          <p:nvPr>
            <p:ph type="sldNum" sz="quarter" idx="10"/>
          </p:nvPr>
        </p:nvSpPr>
        <p:spPr/>
        <p:txBody>
          <a:bodyPr/>
          <a:lstStyle/>
          <a:p>
            <a:fld id="{91B468E8-3E42-411D-B3A4-41141BE63FBA}" type="slidenum">
              <a:rPr lang="zh-CN" altLang="en-US" smtClean="0"/>
              <a:t>8</a:t>
            </a:fld>
            <a:endParaRPr lang="zh-CN" altLang="en-US"/>
          </a:p>
        </p:txBody>
      </p:sp>
    </p:spTree>
    <p:extLst>
      <p:ext uri="{BB962C8B-B14F-4D97-AF65-F5344CB8AC3E}">
        <p14:creationId xmlns:p14="http://schemas.microsoft.com/office/powerpoint/2010/main" val="3329683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1CCB9B-F186-370D-7404-70A0AAC0EBC8}"/>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46D477C6-609E-C343-7025-C8DD4C3713D2}"/>
              </a:ext>
            </a:extLst>
          </p:cNvPr>
          <p:cNvSpPr>
            <a:spLocks noGrp="1" noRot="1" noChangeAspect="1"/>
          </p:cNvSpPr>
          <p:nvPr>
            <p:ph type="sldImg"/>
          </p:nvPr>
        </p:nvSpPr>
        <p:spPr>
          <a:xfrm>
            <a:off x="685800" y="1143000"/>
            <a:ext cx="5486400" cy="3086100"/>
          </a:xfrm>
        </p:spPr>
      </p:sp>
      <p:sp>
        <p:nvSpPr>
          <p:cNvPr id="3" name="备注占位符 2">
            <a:extLst>
              <a:ext uri="{FF2B5EF4-FFF2-40B4-BE49-F238E27FC236}">
                <a16:creationId xmlns:a16="http://schemas.microsoft.com/office/drawing/2014/main" id="{0962403D-1792-FDAD-CB55-7097F2B35506}"/>
              </a:ext>
            </a:extLst>
          </p:cNvPr>
          <p:cNvSpPr>
            <a:spLocks noGrp="1"/>
          </p:cNvSpPr>
          <p:nvPr>
            <p:ph type="body" idx="1"/>
          </p:nvPr>
        </p:nvSpPr>
        <p:spPr/>
        <p:txBody>
          <a:bodyPr/>
          <a:lstStyle/>
          <a:p>
            <a:r>
              <a:rPr lang="zh-CN" altLang="en-US" dirty="0"/>
              <a:t>同质性与变异性  朝鲜</a:t>
            </a:r>
          </a:p>
        </p:txBody>
      </p:sp>
      <p:sp>
        <p:nvSpPr>
          <p:cNvPr id="4" name="灯片编号占位符 3">
            <a:extLst>
              <a:ext uri="{FF2B5EF4-FFF2-40B4-BE49-F238E27FC236}">
                <a16:creationId xmlns:a16="http://schemas.microsoft.com/office/drawing/2014/main" id="{FB8C0B96-E232-717E-C972-5958EEE52F8C}"/>
              </a:ext>
            </a:extLst>
          </p:cNvPr>
          <p:cNvSpPr>
            <a:spLocks noGrp="1"/>
          </p:cNvSpPr>
          <p:nvPr>
            <p:ph type="sldNum" sz="quarter" idx="10"/>
          </p:nvPr>
        </p:nvSpPr>
        <p:spPr/>
        <p:txBody>
          <a:bodyPr/>
          <a:lstStyle/>
          <a:p>
            <a:fld id="{91B468E8-3E42-411D-B3A4-41141BE63FBA}" type="slidenum">
              <a:rPr lang="zh-CN" altLang="en-US" smtClean="0"/>
              <a:t>9</a:t>
            </a:fld>
            <a:endParaRPr lang="zh-CN" altLang="en-US"/>
          </a:p>
        </p:txBody>
      </p:sp>
    </p:spTree>
    <p:extLst>
      <p:ext uri="{BB962C8B-B14F-4D97-AF65-F5344CB8AC3E}">
        <p14:creationId xmlns:p14="http://schemas.microsoft.com/office/powerpoint/2010/main" val="13916816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291" y="1122363"/>
            <a:ext cx="9145749"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291" y="3602038"/>
            <a:ext cx="914574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9272647" y="6312535"/>
            <a:ext cx="2743725" cy="365125"/>
          </a:xfrm>
        </p:spPr>
        <p:txBody>
          <a:bodyPr/>
          <a:lstStyle/>
          <a:p>
            <a:r>
              <a:rPr lang="en-US" altLang="zh-CN"/>
              <a:t>1·</a:t>
            </a:r>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6569" y="365125"/>
            <a:ext cx="2629403"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360" y="365125"/>
            <a:ext cx="7735779"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63DB197-84B0-484E-9C0F-88358ECCB797}" type="datetimeFigureOut">
              <a:rPr lang="zh-CN" altLang="en-US" smtClean="0"/>
              <a:t>2025/9/22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t>‹#›</a:t>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291" y="1122363"/>
            <a:ext cx="9145749"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291" y="3602038"/>
            <a:ext cx="914574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r>
              <a:rPr lang="en-US" altLang="zh-CN"/>
              <a:t>·</a:t>
            </a:r>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009" y="1709738"/>
            <a:ext cx="10517611"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2009" y="4589463"/>
            <a:ext cx="105176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36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38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949" y="365125"/>
            <a:ext cx="10517611" cy="1325563"/>
          </a:xfrm>
        </p:spPr>
        <p:txBody>
          <a:bodyPr/>
          <a:lstStyle/>
          <a:p>
            <a:r>
              <a:rPr lang="zh-CN" altLang="en-US"/>
              <a:t>单击此处编辑母版标题样式</a:t>
            </a:r>
          </a:p>
        </p:txBody>
      </p:sp>
      <p:sp>
        <p:nvSpPr>
          <p:cNvPr id="3" name="文本占位符 2"/>
          <p:cNvSpPr>
            <a:spLocks noGrp="1"/>
          </p:cNvSpPr>
          <p:nvPr>
            <p:ph type="body" idx="1"/>
          </p:nvPr>
        </p:nvSpPr>
        <p:spPr>
          <a:xfrm>
            <a:off x="839949" y="1681163"/>
            <a:ext cx="51587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949" y="2505075"/>
            <a:ext cx="5158773"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3380" y="1681163"/>
            <a:ext cx="518417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3380" y="2505075"/>
            <a:ext cx="5184179"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10" name="矩形 9"/>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6" name="矩形 5"/>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5" name="矩形 4"/>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4179" y="987425"/>
            <a:ext cx="61733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4179" y="987425"/>
            <a:ext cx="617338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6569" y="365125"/>
            <a:ext cx="2629403"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360" y="365125"/>
            <a:ext cx="7735779"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63DB197-84B0-484E-9C0F-88358ECCB797}" type="datetimeFigureOut">
              <a:rPr lang="zh-CN" altLang="en-US" smtClean="0"/>
              <a:t>2025/9/22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t>‹#›</a:t>
            </a:fld>
            <a:endParaRPr lang="zh-CN" altLang="en-US"/>
          </a:p>
        </p:txBody>
      </p:sp>
      <p:sp>
        <p:nvSpPr>
          <p:cNvPr id="6" name="矩形 5"/>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009" y="1709738"/>
            <a:ext cx="10517611"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2009" y="4589463"/>
            <a:ext cx="105176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36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38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949" y="365125"/>
            <a:ext cx="10517611" cy="1325563"/>
          </a:xfrm>
        </p:spPr>
        <p:txBody>
          <a:bodyPr/>
          <a:lstStyle/>
          <a:p>
            <a:r>
              <a:rPr lang="zh-CN" altLang="en-US"/>
              <a:t>单击此处编辑母版标题样式</a:t>
            </a:r>
          </a:p>
        </p:txBody>
      </p:sp>
      <p:sp>
        <p:nvSpPr>
          <p:cNvPr id="3" name="文本占位符 2"/>
          <p:cNvSpPr>
            <a:spLocks noGrp="1"/>
          </p:cNvSpPr>
          <p:nvPr>
            <p:ph type="body" idx="1"/>
          </p:nvPr>
        </p:nvSpPr>
        <p:spPr>
          <a:xfrm>
            <a:off x="839949" y="1681163"/>
            <a:ext cx="51587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949" y="2505075"/>
            <a:ext cx="5158773"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3380" y="1681163"/>
            <a:ext cx="518417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3380" y="2505075"/>
            <a:ext cx="5184179"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4179" y="987425"/>
            <a:ext cx="61733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4179" y="987425"/>
            <a:ext cx="617338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60" y="365125"/>
            <a:ext cx="10517611"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360" y="1825625"/>
            <a:ext cx="10517611"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360" y="6356350"/>
            <a:ext cx="27437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3"/>
          </p:nvPr>
        </p:nvSpPr>
        <p:spPr>
          <a:xfrm>
            <a:off x="4039372" y="6356350"/>
            <a:ext cx="411558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2247" y="6356350"/>
            <a:ext cx="274372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70D98-FA84-41BA-BD43-6D85A7C62EA0}" type="slidenum">
              <a:rPr lang="zh-CN" altLang="en-US" smtClean="0"/>
              <a:t>‹#›</a:t>
            </a:fld>
            <a:endParaRPr lang="zh-CN" altLang="en-US"/>
          </a:p>
        </p:txBody>
      </p:sp>
      <p:pic>
        <p:nvPicPr>
          <p:cNvPr id="8" name="图片 7"/>
          <p:cNvPicPr>
            <a:picLocks noChangeAspect="1"/>
          </p:cNvPicPr>
          <p:nvPr userDrawn="1"/>
        </p:nvPicPr>
        <p:blipFill>
          <a:blip r:embed="rId14"/>
          <a:srcRect r="8646" b="-580"/>
          <a:stretch>
            <a:fillRect/>
          </a:stretch>
        </p:blipFill>
        <p:spPr>
          <a:xfrm>
            <a:off x="-128930" y="-76200"/>
            <a:ext cx="12323896" cy="7051040"/>
          </a:xfrm>
          <a:prstGeom prst="rect">
            <a:avLst/>
          </a:prstGeom>
        </p:spPr>
      </p:pic>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60" y="365125"/>
            <a:ext cx="10517611"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360" y="1825625"/>
            <a:ext cx="10517611"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360" y="6356350"/>
            <a:ext cx="27437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3"/>
          </p:nvPr>
        </p:nvSpPr>
        <p:spPr>
          <a:xfrm>
            <a:off x="4039372" y="6356350"/>
            <a:ext cx="411558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2247" y="6356350"/>
            <a:ext cx="274372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70D98-FA84-41BA-BD43-6D85A7C62EA0}" type="slidenum">
              <a:rPr lang="zh-CN" altLang="en-US" smtClean="0"/>
              <a:t>‹#›</a:t>
            </a:fld>
            <a:endParaRPr lang="zh-CN" altLang="en-US"/>
          </a:p>
        </p:txBody>
      </p:sp>
      <p:pic>
        <p:nvPicPr>
          <p:cNvPr id="8" name="图片 7"/>
          <p:cNvPicPr>
            <a:picLocks noChangeAspect="1"/>
          </p:cNvPicPr>
          <p:nvPr userDrawn="1"/>
        </p:nvPicPr>
        <p:blipFill>
          <a:blip r:embed="rId14"/>
          <a:srcRect r="8646" b="-580"/>
          <a:stretch>
            <a:fillRect/>
          </a:stretch>
        </p:blipFill>
        <p:spPr>
          <a:xfrm>
            <a:off x="-128930" y="-76200"/>
            <a:ext cx="12323896" cy="7051040"/>
          </a:xfrm>
          <a:prstGeom prst="rect">
            <a:avLst/>
          </a:prstGeom>
        </p:spPr>
      </p:pic>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2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_rels/slide3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_rels/slide3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微信图片_2025-08-21_134516_064"/>
          <p:cNvPicPr>
            <a:picLocks noChangeAspect="1"/>
          </p:cNvPicPr>
          <p:nvPr/>
        </p:nvPicPr>
        <p:blipFill>
          <a:blip r:embed="rId2"/>
          <a:stretch>
            <a:fillRect/>
          </a:stretch>
        </p:blipFill>
        <p:spPr>
          <a:xfrm>
            <a:off x="933061" y="-74646"/>
            <a:ext cx="11258939" cy="6690049"/>
          </a:xfrm>
          <a:prstGeom prst="rect">
            <a:avLst/>
          </a:prstGeom>
        </p:spPr>
      </p:pic>
      <p:sp>
        <p:nvSpPr>
          <p:cNvPr id="4" name="圆角矩形 3"/>
          <p:cNvSpPr/>
          <p:nvPr/>
        </p:nvSpPr>
        <p:spPr>
          <a:xfrm>
            <a:off x="2145561" y="1236980"/>
            <a:ext cx="8609330" cy="2882265"/>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 name="圆角矩形 4"/>
          <p:cNvSpPr/>
          <p:nvPr/>
        </p:nvSpPr>
        <p:spPr>
          <a:xfrm>
            <a:off x="1191246" y="905828"/>
            <a:ext cx="9809507" cy="3395345"/>
          </a:xfrm>
          <a:prstGeom prst="round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spcBef>
                <a:spcPts val="1200"/>
              </a:spcBef>
            </a:pPr>
            <a:r>
              <a:rPr lang="zh-CN" altLang="en-US"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t>第十二章</a:t>
            </a:r>
            <a:endParaRPr lang="en-US" altLang="zh-CN"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endParaRPr>
          </a:p>
          <a:p>
            <a:pPr algn="ctr">
              <a:spcBef>
                <a:spcPts val="1200"/>
              </a:spcBef>
            </a:pPr>
            <a:r>
              <a:rPr lang="zh-CN" altLang="en-US" sz="6600" dirty="0">
                <a:solidFill>
                  <a:srgbClr val="0070C0"/>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t>财政收支统计分析</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007015-036C-A1EA-7FE8-2F9B8C91F498}"/>
            </a:ext>
          </a:extLst>
        </p:cNvPr>
        <p:cNvGrpSpPr/>
        <p:nvPr/>
      </p:nvGrpSpPr>
      <p:grpSpPr>
        <a:xfrm>
          <a:off x="0" y="0"/>
          <a:ext cx="0" cy="0"/>
          <a:chOff x="0" y="0"/>
          <a:chExt cx="0" cy="0"/>
        </a:xfrm>
      </p:grpSpPr>
      <p:sp>
        <p:nvSpPr>
          <p:cNvPr id="11268" name="AutoShape 6">
            <a:hlinkClick r:id="" action="ppaction://noaction" highlightClick="1"/>
            <a:hlinkHover r:id="rId3" action="ppaction://hlinksldjump"/>
            <a:extLst>
              <a:ext uri="{FF2B5EF4-FFF2-40B4-BE49-F238E27FC236}">
                <a16:creationId xmlns:a16="http://schemas.microsoft.com/office/drawing/2014/main" id="{85608336-3800-0361-A44F-7D7B2A32FF44}"/>
              </a:ext>
            </a:extLst>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a:extLst>
              <a:ext uri="{FF2B5EF4-FFF2-40B4-BE49-F238E27FC236}">
                <a16:creationId xmlns:a16="http://schemas.microsoft.com/office/drawing/2014/main" id="{9BAD3136-4CC9-72F7-CADF-0D9F03DD2770}"/>
              </a:ext>
            </a:extLst>
          </p:cNvPr>
          <p:cNvSpPr>
            <a:spLocks noGrp="1" noRot="1" noChangeArrowheads="1"/>
          </p:cNvSpPr>
          <p:nvPr>
            <p:ph idx="1"/>
          </p:nvPr>
        </p:nvSpPr>
        <p:spPr>
          <a:xfrm>
            <a:off x="582802" y="1468913"/>
            <a:ext cx="11263745" cy="3683577"/>
          </a:xfrm>
          <a:ln>
            <a:noFill/>
          </a:ln>
        </p:spPr>
        <p:txBody>
          <a:bodyPr>
            <a:noAutofit/>
          </a:bodyPr>
          <a:lstStyle/>
          <a:p>
            <a:pPr indent="609600">
              <a:lnSpc>
                <a:spcPct val="150000"/>
              </a:lnSpc>
              <a:spcBef>
                <a:spcPts val="0"/>
              </a:spcBef>
              <a:buNone/>
            </a:pPr>
            <a:r>
              <a:rPr lang="zh-CN" altLang="en-US" sz="4000" dirty="0">
                <a:latin typeface="华文楷体" panose="02010600040101010101" charset="-122"/>
                <a:ea typeface="华文楷体" panose="02010600040101010101" charset="-122"/>
                <a:cs typeface="华文楷体" panose="02010600040101010101" charset="-122"/>
              </a:rPr>
              <a:t>   财政收支统计不仅是认识财政政策效果的基础，也是促进财政调控效力的重要抓手。本章随后三节，依次介绍财政收入统计、财政支出统计和财政调控统计。</a:t>
            </a:r>
          </a:p>
          <a:p>
            <a:pPr fontAlgn="auto">
              <a:lnSpc>
                <a:spcPts val="4000"/>
              </a:lnSpc>
              <a:spcBef>
                <a:spcPts val="0"/>
              </a:spcBef>
              <a:buFontTx/>
              <a:buNone/>
            </a:pPr>
            <a:endParaRPr lang="zh-CN" altLang="en-US" sz="2000" b="1" i="1" dirty="0">
              <a:latin typeface="微软雅黑" panose="020B0503020204020204" pitchFamily="34" charset="-122"/>
              <a:ea typeface="微软雅黑" panose="020B0503020204020204" pitchFamily="34" charset="-122"/>
            </a:endParaRPr>
          </a:p>
        </p:txBody>
      </p:sp>
      <p:sp>
        <p:nvSpPr>
          <p:cNvPr id="5" name="灯片编号占位符 6">
            <a:extLst>
              <a:ext uri="{FF2B5EF4-FFF2-40B4-BE49-F238E27FC236}">
                <a16:creationId xmlns:a16="http://schemas.microsoft.com/office/drawing/2014/main" id="{523ADFB3-5081-E8D9-9633-30FF8D29D105}"/>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9</a:t>
            </a:fld>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CD87AFC6-87B2-CD23-3EBE-A33CA85C52E3}"/>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四、财政收支统计内容</a:t>
            </a:r>
          </a:p>
        </p:txBody>
      </p:sp>
    </p:spTree>
    <p:extLst>
      <p:ext uri="{BB962C8B-B14F-4D97-AF65-F5344CB8AC3E}">
        <p14:creationId xmlns:p14="http://schemas.microsoft.com/office/powerpoint/2010/main" val="481874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3559">
                                            <p:txEl>
                                              <p:pRg st="0" end="0"/>
                                            </p:txEl>
                                          </p:spTgt>
                                        </p:tgtEl>
                                        <p:attrNameLst>
                                          <p:attrName>style.visibility</p:attrName>
                                        </p:attrNameLst>
                                      </p:cBhvr>
                                      <p:to>
                                        <p:strVal val="visible"/>
                                      </p:to>
                                    </p:set>
                                    <p:animEffect transition="in" filter="blinds(horizontal)">
                                      <p:cBhvr>
                                        <p:cTn id="7" dur="500"/>
                                        <p:tgtEl>
                                          <p:spTgt spid="235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3" name="矩形 2"/>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10</a:t>
            </a:fld>
            <a:endParaRPr lang="zh-CN" altLang="en-US" sz="2000" dirty="0">
              <a:solidFill>
                <a:schemeClr val="tx1"/>
              </a:solidFill>
            </a:endParaRPr>
          </a:p>
        </p:txBody>
      </p:sp>
      <p:sp>
        <p:nvSpPr>
          <p:cNvPr id="10"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rPr>
              <a:t>二节 财政收入统计分析</a:t>
            </a:r>
            <a:endParaRPr lang="en-US" altLang="zh-CN"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endParaRPr>
          </a:p>
        </p:txBody>
      </p:sp>
      <p:sp>
        <p:nvSpPr>
          <p:cNvPr id="13" name="Rectangle 9"/>
          <p:cNvSpPr txBox="1">
            <a:spLocks noChangeArrowheads="1"/>
          </p:cNvSpPr>
          <p:nvPr/>
        </p:nvSpPr>
        <p:spPr>
          <a:xfrm>
            <a:off x="1992769" y="2295460"/>
            <a:ext cx="8735060" cy="2109283"/>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一、财政收入概念与分类</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二、中国财政收入规模与趋势分析</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三、中国财政收入结构统计分析</a:t>
            </a:r>
            <a:endParaRPr lang="en-US" altLang="zh-CN" sz="3600" b="1" dirty="0">
              <a:solidFill>
                <a:srgbClr val="0070C0"/>
              </a:solidFill>
              <a:latin typeface="楷体" panose="02010609060101010101" charset="-122"/>
              <a:ea typeface="楷体" panose="02010609060101010101" charset="-122"/>
              <a:sym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a:extLst>
            <a:ext uri="{FF2B5EF4-FFF2-40B4-BE49-F238E27FC236}">
              <a16:creationId xmlns:a16="http://schemas.microsoft.com/office/drawing/2014/main" id="{5F087F3E-12EF-6EBF-DF66-1131184736B0}"/>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02D15C8C-9AD2-4B54-6E11-AD003EA5E96B}"/>
              </a:ext>
            </a:extLst>
          </p:cNvPr>
          <p:cNvSpPr txBox="1"/>
          <p:nvPr/>
        </p:nvSpPr>
        <p:spPr>
          <a:xfrm>
            <a:off x="705432" y="691571"/>
            <a:ext cx="11325225" cy="6077903"/>
          </a:xfrm>
          <a:prstGeom prst="rect">
            <a:avLst/>
          </a:prstGeom>
          <a:ln>
            <a:noFill/>
          </a:ln>
        </p:spPr>
        <p:txBody>
          <a:bodyPr wrap="square">
            <a:noAutofit/>
          </a:bodyPr>
          <a:lstStyle/>
          <a:p>
            <a:pPr marL="228600" indent="-228600" algn="l" defTabSz="914400">
              <a:lnSpc>
                <a:spcPts val="3800"/>
              </a:lnSpc>
              <a:spcBef>
                <a:spcPts val="0"/>
              </a:spcBef>
              <a:buClrTx/>
              <a:buSzTx/>
              <a:buFontTx/>
            </a:pPr>
            <a:r>
              <a:rPr lang="zh-CN" altLang="en-US" sz="2800" b="1" dirty="0">
                <a:solidFill>
                  <a:schemeClr val="accent2"/>
                </a:solidFill>
                <a:latin typeface="华文楷体" panose="02010600040101010101" charset="-122"/>
                <a:ea typeface="华文楷体" panose="02010600040101010101" charset="-122"/>
              </a:rPr>
              <a:t>       （一）按获取方式分类</a:t>
            </a:r>
            <a:endParaRPr lang="en-US" altLang="zh-CN" dirty="0"/>
          </a:p>
          <a:p>
            <a:r>
              <a:rPr lang="zh-CN" altLang="en-US" dirty="0"/>
              <a:t>                </a:t>
            </a:r>
            <a:r>
              <a:rPr lang="zh-CN" altLang="en-US" sz="2400" dirty="0">
                <a:latin typeface="华文楷体" panose="02010600040101010101" pitchFamily="2" charset="-122"/>
                <a:ea typeface="华文楷体" panose="02010600040101010101" pitchFamily="2" charset="-122"/>
              </a:rPr>
              <a:t>按照获取方式，我国财政收入主要分为</a:t>
            </a:r>
            <a:r>
              <a:rPr lang="en-US" altLang="zh-CN" sz="2400" dirty="0">
                <a:latin typeface="华文楷体" panose="02010600040101010101" pitchFamily="2" charset="-122"/>
                <a:ea typeface="华文楷体" panose="02010600040101010101" pitchFamily="2" charset="-122"/>
              </a:rPr>
              <a:t>5</a:t>
            </a:r>
            <a:r>
              <a:rPr lang="zh-CN" altLang="en-US" sz="2400" dirty="0">
                <a:latin typeface="华文楷体" panose="02010600040101010101" pitchFamily="2" charset="-122"/>
                <a:ea typeface="华文楷体" panose="02010600040101010101" pitchFamily="2" charset="-122"/>
              </a:rPr>
              <a:t>类。</a:t>
            </a:r>
          </a:p>
          <a:p>
            <a:pPr algn="ctr"/>
            <a:endParaRPr lang="en-US" altLang="zh-CN" b="1" dirty="0"/>
          </a:p>
          <a:p>
            <a:pPr algn="ctr"/>
            <a:r>
              <a:rPr lang="zh-CN" altLang="en-US" b="1" dirty="0"/>
              <a:t>表</a:t>
            </a:r>
            <a:r>
              <a:rPr lang="en-US" altLang="zh-CN" b="1" dirty="0"/>
              <a:t>12-1  </a:t>
            </a:r>
            <a:r>
              <a:rPr lang="zh-CN" altLang="en-US" b="1" dirty="0"/>
              <a:t>中国税收收入与非税收入的详细分类</a:t>
            </a:r>
            <a:endParaRPr lang="zh-CN" altLang="en-US"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pPr indent="252095" algn="just" defTabSz="266700">
              <a:lnSpc>
                <a:spcPct val="150000"/>
              </a:lnSpc>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1.</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税收收入</a:t>
            </a:r>
          </a:p>
          <a:p>
            <a:pPr indent="684000"/>
            <a:r>
              <a:rPr lang="zh-CN" altLang="en-US" sz="2400" dirty="0">
                <a:latin typeface="华文楷体" panose="02010600040101010101" pitchFamily="2" charset="-122"/>
                <a:ea typeface="华文楷体" panose="02010600040101010101" pitchFamily="2" charset="-122"/>
              </a:rPr>
              <a:t>国家为满足社会公共需要，凭借公共权力，按照法定标准和程序参与国民收入分配，强制和无偿性取得的财政收入。包括增值税、消费税、企业所得税、个人所得税、资源税、城市维护建设税、房产税、印花税等（见表</a:t>
            </a:r>
            <a:r>
              <a:rPr lang="en-US" altLang="zh-CN" sz="2400" dirty="0">
                <a:latin typeface="华文楷体" panose="02010600040101010101" pitchFamily="2" charset="-122"/>
                <a:ea typeface="华文楷体" panose="02010600040101010101" pitchFamily="2" charset="-122"/>
              </a:rPr>
              <a:t>12-1</a:t>
            </a:r>
            <a:r>
              <a:rPr lang="zh-CN" altLang="en-US" sz="2400" dirty="0">
                <a:latin typeface="华文楷体" panose="02010600040101010101" pitchFamily="2" charset="-122"/>
                <a:ea typeface="华文楷体" panose="02010600040101010101" pitchFamily="2" charset="-122"/>
              </a:rPr>
              <a:t>）。</a:t>
            </a:r>
          </a:p>
          <a:p>
            <a:pPr marL="0" indent="304800" algn="just" defTabSz="266700">
              <a:lnSpc>
                <a:spcPct val="150000"/>
              </a:lnSpc>
              <a:spcBef>
                <a:spcPct val="0"/>
              </a:spcBef>
              <a:spcAft>
                <a:spcPct val="0"/>
              </a:spcAft>
            </a:pPr>
            <a:endParaRPr lang="zh-CN" altLang="en-US" sz="2400" b="1"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067764E5-B6C0-F3DC-91C6-42C143A3EEC1}"/>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11</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81A8E093-6398-CFD0-3A9A-71B61B9AD272}"/>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一、财政收入概念与分类</a:t>
            </a:r>
          </a:p>
        </p:txBody>
      </p:sp>
      <p:graphicFrame>
        <p:nvGraphicFramePr>
          <p:cNvPr id="2" name="表格 1">
            <a:extLst>
              <a:ext uri="{FF2B5EF4-FFF2-40B4-BE49-F238E27FC236}">
                <a16:creationId xmlns:a16="http://schemas.microsoft.com/office/drawing/2014/main" id="{CC063B0A-6095-B772-1478-FB61559A7D89}"/>
              </a:ext>
            </a:extLst>
          </p:cNvPr>
          <p:cNvGraphicFramePr>
            <a:graphicFrameLocks noGrp="1"/>
          </p:cNvGraphicFramePr>
          <p:nvPr>
            <p:extLst>
              <p:ext uri="{D42A27DB-BD31-4B8C-83A1-F6EECF244321}">
                <p14:modId xmlns:p14="http://schemas.microsoft.com/office/powerpoint/2010/main" val="2855198780"/>
              </p:ext>
            </p:extLst>
          </p:nvPr>
        </p:nvGraphicFramePr>
        <p:xfrm>
          <a:off x="861591" y="2230539"/>
          <a:ext cx="11012909" cy="2712720"/>
        </p:xfrm>
        <a:graphic>
          <a:graphicData uri="http://schemas.openxmlformats.org/drawingml/2006/table">
            <a:tbl>
              <a:tblPr>
                <a:tableStyleId>{5C22544A-7EE6-4342-B048-85BDC9FD1C3A}</a:tableStyleId>
              </a:tblPr>
              <a:tblGrid>
                <a:gridCol w="1474345">
                  <a:extLst>
                    <a:ext uri="{9D8B030D-6E8A-4147-A177-3AD203B41FA5}">
                      <a16:colId xmlns:a16="http://schemas.microsoft.com/office/drawing/2014/main" val="3937761765"/>
                    </a:ext>
                  </a:extLst>
                </a:gridCol>
                <a:gridCol w="9538564">
                  <a:extLst>
                    <a:ext uri="{9D8B030D-6E8A-4147-A177-3AD203B41FA5}">
                      <a16:colId xmlns:a16="http://schemas.microsoft.com/office/drawing/2014/main" val="944715931"/>
                    </a:ext>
                  </a:extLst>
                </a:gridCol>
              </a:tblGrid>
              <a:tr h="355926">
                <a:tc>
                  <a:txBody>
                    <a:bodyPr/>
                    <a:lstStyle/>
                    <a:p>
                      <a:pPr>
                        <a:buNone/>
                      </a:pPr>
                      <a:endParaRPr lang="zh-CN" altLang="en-US" sz="1000">
                        <a:effectLst/>
                        <a:latin typeface="Times New Roman" panose="02020603050405020304" pitchFamily="18" charset="0"/>
                      </a:endParaRPr>
                    </a:p>
                  </a:txBody>
                  <a:tcPr marL="68580" marR="68580"/>
                </a:tc>
                <a:tc>
                  <a:txBody>
                    <a:bodyPr/>
                    <a:lstStyle/>
                    <a:p>
                      <a:pPr marL="0" marR="0" algn="ctr">
                        <a:buNone/>
                      </a:pPr>
                      <a:r>
                        <a:rPr lang="zh-CN" altLang="en-US" sz="2000" kern="100" dirty="0">
                          <a:solidFill>
                            <a:schemeClr val="dk1"/>
                          </a:solidFill>
                          <a:effectLst/>
                          <a:latin typeface="+mn-ea"/>
                          <a:ea typeface="+mn-ea"/>
                          <a:cs typeface="+mn-cs"/>
                        </a:rPr>
                        <a:t>具体项目</a:t>
                      </a:r>
                    </a:p>
                  </a:txBody>
                  <a:tcPr marL="68580" marR="68580"/>
                </a:tc>
                <a:extLst>
                  <a:ext uri="{0D108BD9-81ED-4DB2-BD59-A6C34878D82A}">
                    <a16:rowId xmlns:a16="http://schemas.microsoft.com/office/drawing/2014/main" val="3709362629"/>
                  </a:ext>
                </a:extLst>
              </a:tr>
              <a:tr h="1035424">
                <a:tc>
                  <a:txBody>
                    <a:bodyPr/>
                    <a:lstStyle/>
                    <a:p>
                      <a:pPr marL="0" marR="0" algn="ctr" defTabSz="914400" rtl="0" eaLnBrk="1" latinLnBrk="0" hangingPunct="1">
                        <a:buNone/>
                      </a:pPr>
                      <a:r>
                        <a:rPr lang="zh-CN" altLang="en-US" sz="2000" kern="100" dirty="0">
                          <a:solidFill>
                            <a:schemeClr val="dk1"/>
                          </a:solidFill>
                          <a:effectLst/>
                          <a:latin typeface="+mn-ea"/>
                          <a:ea typeface="+mn-ea"/>
                          <a:cs typeface="+mn-cs"/>
                        </a:rPr>
                        <a:t>税收收入</a:t>
                      </a:r>
                    </a:p>
                  </a:txBody>
                  <a:tcPr marL="68580" marR="68580" anchor="ctr"/>
                </a:tc>
                <a:tc>
                  <a:txBody>
                    <a:bodyPr/>
                    <a:lstStyle/>
                    <a:p>
                      <a:pPr marL="0" marR="0" algn="just">
                        <a:buNone/>
                      </a:pPr>
                      <a:r>
                        <a:rPr lang="zh-CN" altLang="en-US" sz="2000" kern="100" dirty="0">
                          <a:effectLst/>
                          <a:latin typeface="+mn-ea"/>
                          <a:ea typeface="+mn-ea"/>
                        </a:rPr>
                        <a:t>国内增值税；国内消费税；进口货物增值税、消费税；出口货物退增值税、消费税；营业税；企业所得税；个人所得税；资源税；城市维护建设税；房产税；印花税（含证券交易印花税）；城镇土地使用税；土地增值税；车船税；船舶吨税；车辆购置税；关税；耕地占用税；契税；烟叶税；其他税收收入</a:t>
                      </a:r>
                    </a:p>
                  </a:txBody>
                  <a:tcPr marL="68580" marR="68580"/>
                </a:tc>
                <a:extLst>
                  <a:ext uri="{0D108BD9-81ED-4DB2-BD59-A6C34878D82A}">
                    <a16:rowId xmlns:a16="http://schemas.microsoft.com/office/drawing/2014/main" val="510702753"/>
                  </a:ext>
                </a:extLst>
              </a:tr>
              <a:tr h="808925">
                <a:tc>
                  <a:txBody>
                    <a:bodyPr/>
                    <a:lstStyle/>
                    <a:p>
                      <a:pPr marL="0" marR="0" algn="ctr" defTabSz="914400" rtl="0" eaLnBrk="1" latinLnBrk="0" hangingPunct="1">
                        <a:buNone/>
                      </a:pPr>
                      <a:r>
                        <a:rPr lang="zh-CN" altLang="en-US" sz="2000" kern="100" dirty="0">
                          <a:solidFill>
                            <a:schemeClr val="dk1"/>
                          </a:solidFill>
                          <a:effectLst/>
                          <a:latin typeface="+mn-ea"/>
                          <a:ea typeface="+mn-ea"/>
                          <a:cs typeface="+mn-cs"/>
                        </a:rPr>
                        <a:t>非税收入</a:t>
                      </a:r>
                    </a:p>
                  </a:txBody>
                  <a:tcPr marL="68580" marR="68580" anchor="ctr"/>
                </a:tc>
                <a:tc>
                  <a:txBody>
                    <a:bodyPr/>
                    <a:lstStyle/>
                    <a:p>
                      <a:pPr marL="0" marR="0" algn="just" defTabSz="914400" rtl="0" eaLnBrk="1" latinLnBrk="0" hangingPunct="1">
                        <a:buNone/>
                      </a:pPr>
                      <a:r>
                        <a:rPr lang="zh-CN" altLang="en-US" sz="2000" kern="100" dirty="0">
                          <a:solidFill>
                            <a:schemeClr val="dk1"/>
                          </a:solidFill>
                          <a:effectLst/>
                          <a:latin typeface="+mn-ea"/>
                          <a:ea typeface="+mn-ea"/>
                          <a:cs typeface="+mn-cs"/>
                        </a:rPr>
                        <a:t>专项收入；行政事业性收费收入；罚没收入；国有资本经营收入（部分金融机构和中央企业上缴利润）；国有资本经营收入；国有资源（资产）有偿使用收入；其他非税收入</a:t>
                      </a:r>
                    </a:p>
                  </a:txBody>
                  <a:tcPr marL="68580" marR="68580"/>
                </a:tc>
                <a:extLst>
                  <a:ext uri="{0D108BD9-81ED-4DB2-BD59-A6C34878D82A}">
                    <a16:rowId xmlns:a16="http://schemas.microsoft.com/office/drawing/2014/main" val="530885948"/>
                  </a:ext>
                </a:extLst>
              </a:tr>
            </a:tbl>
          </a:graphicData>
        </a:graphic>
      </p:graphicFrame>
    </p:spTree>
    <p:extLst>
      <p:ext uri="{BB962C8B-B14F-4D97-AF65-F5344CB8AC3E}">
        <p14:creationId xmlns:p14="http://schemas.microsoft.com/office/powerpoint/2010/main" val="272602484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15" end="15"/>
                                            </p:txEl>
                                          </p:spTgt>
                                        </p:tgtEl>
                                        <p:attrNameLst>
                                          <p:attrName>style.visibility</p:attrName>
                                        </p:attrNameLst>
                                      </p:cBhvr>
                                      <p:to>
                                        <p:strVal val="visible"/>
                                      </p:to>
                                    </p:set>
                                    <p:anim calcmode="lin" valueType="num">
                                      <p:cBhvr additive="base">
                                        <p:cTn id="7" dur="500" fill="hold"/>
                                        <p:tgtEl>
                                          <p:spTgt spid="4">
                                            <p:txEl>
                                              <p:pRg st="15" end="1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5" end="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a:extLst>
            <a:ext uri="{FF2B5EF4-FFF2-40B4-BE49-F238E27FC236}">
              <a16:creationId xmlns:a16="http://schemas.microsoft.com/office/drawing/2014/main" id="{1F85EA98-CB31-8A6B-672D-CE4CC756A9E1}"/>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060DD8AF-C134-C8D2-1298-F575670F53E2}"/>
              </a:ext>
            </a:extLst>
          </p:cNvPr>
          <p:cNvSpPr txBox="1"/>
          <p:nvPr/>
        </p:nvSpPr>
        <p:spPr>
          <a:xfrm>
            <a:off x="666750" y="657225"/>
            <a:ext cx="11415291" cy="5734050"/>
          </a:xfrm>
          <a:prstGeom prst="rect">
            <a:avLst/>
          </a:prstGeom>
          <a:ln>
            <a:noFill/>
          </a:ln>
        </p:spPr>
        <p:txBody>
          <a:bodyPr wrap="square">
            <a:noAutofit/>
          </a:bodyPr>
          <a:lstStyle/>
          <a:p>
            <a:pPr marL="228600" indent="-228600" algn="l" defTabSz="914400">
              <a:lnSpc>
                <a:spcPts val="3800"/>
              </a:lnSpc>
              <a:spcBef>
                <a:spcPts val="0"/>
              </a:spcBef>
              <a:buClrTx/>
              <a:buSzTx/>
              <a:buFontTx/>
            </a:pPr>
            <a:r>
              <a:rPr lang="zh-CN" altLang="en-US" sz="2800" b="1" dirty="0">
                <a:solidFill>
                  <a:schemeClr val="accent2"/>
                </a:solidFill>
                <a:latin typeface="华文楷体" panose="02010600040101010101" charset="-122"/>
                <a:ea typeface="华文楷体" panose="02010600040101010101" charset="-122"/>
              </a:rPr>
              <a:t>      （一）按获取方式分类</a:t>
            </a:r>
            <a:endParaRPr lang="zh-CN" altLang="en-US" sz="2400" b="1" dirty="0">
              <a:solidFill>
                <a:schemeClr val="accent2"/>
              </a:solidFill>
              <a:latin typeface="华文楷体" panose="02010600040101010101" charset="-122"/>
              <a:ea typeface="华文楷体" panose="02010600040101010101" charset="-122"/>
            </a:endParaRPr>
          </a:p>
          <a:p>
            <a:r>
              <a:rPr lang="en-US" altLang="zh-CN" sz="2400" b="1" dirty="0">
                <a:solidFill>
                  <a:schemeClr val="accent1"/>
                </a:solidFill>
                <a:latin typeface="华文楷体" panose="02010600040101010101" charset="-122"/>
                <a:ea typeface="华文楷体" panose="02010600040101010101" charset="-122"/>
              </a:rPr>
              <a:t>          2.</a:t>
            </a:r>
            <a:r>
              <a:rPr lang="zh-CN" altLang="en-US" sz="2400" b="1" dirty="0">
                <a:solidFill>
                  <a:schemeClr val="accent1"/>
                </a:solidFill>
                <a:latin typeface="华文楷体" panose="02010600040101010101" charset="-122"/>
                <a:ea typeface="华文楷体" panose="02010600040101010101" charset="-122"/>
              </a:rPr>
              <a:t>非税收入</a:t>
            </a:r>
          </a:p>
          <a:p>
            <a:pPr indent="684000"/>
            <a:r>
              <a:rPr lang="zh-CN" altLang="en-US" sz="2400" dirty="0">
                <a:latin typeface="华文楷体" panose="02010600040101010101" pitchFamily="2" charset="-122"/>
                <a:ea typeface="华文楷体" panose="02010600040101010101" pitchFamily="2" charset="-122"/>
              </a:rPr>
              <a:t>各级政府及其所属部门和单位依法利用行政权力、政府信誉、国家资源、国有资产或提供特定公共服务而征收、收取、提取、募集的除税收和政府债务收入以外的财政收入。包括政府性基金收入、罚没收入、国有资本经营收入等（见表</a:t>
            </a:r>
            <a:r>
              <a:rPr lang="en-US" altLang="zh-CN" sz="2400" dirty="0">
                <a:latin typeface="华文楷体" panose="02010600040101010101" pitchFamily="2" charset="-122"/>
                <a:ea typeface="华文楷体" panose="02010600040101010101" pitchFamily="2" charset="-122"/>
              </a:rPr>
              <a:t>12-1</a:t>
            </a:r>
            <a:r>
              <a:rPr lang="zh-CN" altLang="en-US" sz="2400" dirty="0">
                <a:latin typeface="华文楷体" panose="02010600040101010101" pitchFamily="2" charset="-122"/>
                <a:ea typeface="华文楷体" panose="02010600040101010101" pitchFamily="2" charset="-122"/>
              </a:rPr>
              <a:t>）。</a:t>
            </a:r>
            <a:endParaRPr lang="zh-CN" altLang="en-US" sz="2400" b="1" dirty="0">
              <a:solidFill>
                <a:schemeClr val="accent1"/>
              </a:solidFill>
              <a:latin typeface="华文楷体" panose="02010600040101010101" charset="-122"/>
              <a:ea typeface="华文楷体" panose="02010600040101010101" charset="-122"/>
            </a:endParaRPr>
          </a:p>
          <a:p>
            <a:r>
              <a:rPr lang="en-US" altLang="zh-CN" sz="2400" b="1" dirty="0">
                <a:solidFill>
                  <a:schemeClr val="accent1"/>
                </a:solidFill>
                <a:latin typeface="华文楷体" panose="02010600040101010101" charset="-122"/>
                <a:ea typeface="华文楷体" panose="02010600040101010101" charset="-122"/>
              </a:rPr>
              <a:t>          3</a:t>
            </a:r>
            <a:r>
              <a:rPr lang="zh-CN" altLang="en-US" sz="2400" b="1" dirty="0">
                <a:solidFill>
                  <a:schemeClr val="accent1"/>
                </a:solidFill>
                <a:latin typeface="华文楷体" panose="02010600040101010101" charset="-122"/>
                <a:ea typeface="华文楷体" panose="02010600040101010101" charset="-122"/>
              </a:rPr>
              <a:t>．社会保险基金收入</a:t>
            </a:r>
            <a:endParaRPr lang="en-US" altLang="zh-CN" sz="2400" b="1" dirty="0">
              <a:solidFill>
                <a:schemeClr val="accent1"/>
              </a:solidFill>
              <a:latin typeface="华文楷体" panose="02010600040101010101" charset="-122"/>
              <a:ea typeface="华文楷体" panose="02010600040101010101" charset="-122"/>
            </a:endParaRPr>
          </a:p>
          <a:p>
            <a:pPr indent="684000"/>
            <a:r>
              <a:rPr lang="zh-CN" altLang="en-US" sz="2400" dirty="0">
                <a:latin typeface="华文楷体" panose="02010600040101010101" pitchFamily="2" charset="-122"/>
                <a:ea typeface="华文楷体" panose="02010600040101010101" pitchFamily="2" charset="-122"/>
              </a:rPr>
              <a:t>政府为保障社会成员在养老、失业、疾病、工伤、生育等情况下的基本生活而筹集的资金收入。具体包括：基本养老保险基金收入、基本医疗保险基金收入、工伤保险基金收入、失业保险基金收入、生育保险基金收入等。</a:t>
            </a:r>
          </a:p>
          <a:p>
            <a:r>
              <a:rPr lang="en-US" altLang="zh-CN" sz="2400" b="1" dirty="0">
                <a:solidFill>
                  <a:schemeClr val="accent1"/>
                </a:solidFill>
                <a:latin typeface="华文楷体" panose="02010600040101010101" charset="-122"/>
                <a:ea typeface="华文楷体" panose="02010600040101010101" charset="-122"/>
              </a:rPr>
              <a:t>          4</a:t>
            </a:r>
            <a:r>
              <a:rPr lang="zh-CN" altLang="en-US" sz="2400" b="1" dirty="0">
                <a:solidFill>
                  <a:schemeClr val="accent1"/>
                </a:solidFill>
                <a:latin typeface="华文楷体" panose="02010600040101010101" charset="-122"/>
                <a:ea typeface="华文楷体" panose="02010600040101010101" charset="-122"/>
              </a:rPr>
              <a:t>．债务收入</a:t>
            </a:r>
            <a:endParaRPr lang="en-US" altLang="zh-CN" sz="2400" b="1" dirty="0">
              <a:solidFill>
                <a:schemeClr val="accent1"/>
              </a:solidFill>
              <a:latin typeface="华文楷体" panose="02010600040101010101" charset="-122"/>
              <a:ea typeface="华文楷体" panose="02010600040101010101" charset="-122"/>
            </a:endParaRPr>
          </a:p>
          <a:p>
            <a:pPr indent="684000"/>
            <a:r>
              <a:rPr lang="zh-CN" altLang="en-US" sz="2400" dirty="0">
                <a:latin typeface="华文楷体" panose="02010600040101010101" pitchFamily="2" charset="-122"/>
                <a:ea typeface="华文楷体" panose="02010600040101010101" pitchFamily="2" charset="-122"/>
              </a:rPr>
              <a:t>政府为弥补财政赤字或支持特定公共投资项目，以借款方式获得的收入。</a:t>
            </a:r>
          </a:p>
          <a:p>
            <a:r>
              <a:rPr lang="en-US" altLang="zh-CN" sz="2400" b="1" dirty="0">
                <a:solidFill>
                  <a:schemeClr val="accent1"/>
                </a:solidFill>
                <a:latin typeface="华文楷体" panose="02010600040101010101" charset="-122"/>
                <a:ea typeface="华文楷体" panose="02010600040101010101" charset="-122"/>
              </a:rPr>
              <a:t>          5</a:t>
            </a:r>
            <a:r>
              <a:rPr lang="zh-CN" altLang="en-US" sz="2400" b="1" dirty="0">
                <a:solidFill>
                  <a:schemeClr val="accent1"/>
                </a:solidFill>
                <a:latin typeface="华文楷体" panose="02010600040101010101" charset="-122"/>
                <a:ea typeface="华文楷体" panose="02010600040101010101" charset="-122"/>
              </a:rPr>
              <a:t>．转移性收入</a:t>
            </a:r>
            <a:endParaRPr lang="en-US" altLang="zh-CN" sz="2400" b="1" dirty="0">
              <a:solidFill>
                <a:schemeClr val="accent1"/>
              </a:solidFill>
              <a:latin typeface="华文楷体" panose="02010600040101010101" charset="-122"/>
              <a:ea typeface="华文楷体" panose="02010600040101010101" charset="-122"/>
            </a:endParaRPr>
          </a:p>
          <a:p>
            <a:pPr indent="684000"/>
            <a:r>
              <a:rPr lang="zh-CN" altLang="en-US" sz="2400" dirty="0">
                <a:latin typeface="华文楷体" panose="02010600040101010101" pitchFamily="2" charset="-122"/>
                <a:ea typeface="华文楷体" panose="02010600040101010101" pitchFamily="2" charset="-122"/>
              </a:rPr>
              <a:t>政府间的转移支付以及不同性质资金之间的调拨收入。包括返还性收入、一般性转移支付收入、专项转移支付收入、政府性基金转移收入、国有资本经营预算转移支付收入、上解收入等。</a:t>
            </a:r>
          </a:p>
          <a:p>
            <a:pPr marL="0" indent="304800" algn="just" defTabSz="266700">
              <a:lnSpc>
                <a:spcPct val="150000"/>
              </a:lnSpc>
              <a:spcBef>
                <a:spcPct val="0"/>
              </a:spcBef>
              <a:spcAft>
                <a:spcPct val="0"/>
              </a:spcAft>
            </a:pPr>
            <a:endParaRPr lang="zh-CN" altLang="en-US" sz="2400" dirty="0">
              <a:latin typeface="Arial" panose="020B0604020202020204" pitchFamily="34" charset="0"/>
              <a:ea typeface="微软雅黑" panose="020B0503020204020204" pitchFamily="34" charset="-122"/>
            </a:endParaRPr>
          </a:p>
          <a:p>
            <a:pPr marL="0" indent="304800" algn="just" defTabSz="266700">
              <a:lnSpc>
                <a:spcPct val="150000"/>
              </a:lnSpc>
              <a:spcBef>
                <a:spcPct val="0"/>
              </a:spcBef>
              <a:spcAft>
                <a:spcPct val="0"/>
              </a:spcAft>
            </a:pPr>
            <a:r>
              <a:rPr lang="zh-CN" altLang="en-US" sz="2400" b="1" dirty="0">
                <a:latin typeface="华文楷体" panose="02010600040101010101" charset="-122"/>
                <a:ea typeface="华文楷体" panose="02010600040101010101" charset="-122"/>
                <a:cs typeface="华文楷体" panose="02010600040101010101" charset="-122"/>
              </a:rPr>
              <a:t>  </a:t>
            </a:r>
          </a:p>
        </p:txBody>
      </p:sp>
      <p:sp>
        <p:nvSpPr>
          <p:cNvPr id="6" name="灯片编号占位符 6">
            <a:extLst>
              <a:ext uri="{FF2B5EF4-FFF2-40B4-BE49-F238E27FC236}">
                <a16:creationId xmlns:a16="http://schemas.microsoft.com/office/drawing/2014/main" id="{5CD97BE6-260D-B66D-862B-992CDEC0E1C0}"/>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12</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3AEFB3E7-03DA-88A1-2BAF-D1DC32F04092}"/>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一、财政收入概念与分类</a:t>
            </a:r>
          </a:p>
        </p:txBody>
      </p:sp>
    </p:spTree>
    <p:extLst>
      <p:ext uri="{BB962C8B-B14F-4D97-AF65-F5344CB8AC3E}">
        <p14:creationId xmlns:p14="http://schemas.microsoft.com/office/powerpoint/2010/main" val="112272401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 calcmode="lin" valueType="num">
                                      <p:cBhvr additive="base">
                                        <p:cTn id="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anim calcmode="lin" valueType="num">
                                      <p:cBhvr additive="base">
                                        <p:cTn id="1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4" end="4"/>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anim calcmode="lin" valueType="num">
                                      <p:cBhvr additive="base">
                                        <p:cTn id="1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anim calcmode="lin" valueType="num">
                                      <p:cBhvr additive="base">
                                        <p:cTn id="2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4">
                                            <p:txEl>
                                              <p:pRg st="8" end="8"/>
                                            </p:txEl>
                                          </p:spTgt>
                                        </p:tgtEl>
                                        <p:attrNameLst>
                                          <p:attrName>style.visibility</p:attrName>
                                        </p:attrNameLst>
                                      </p:cBhvr>
                                      <p:to>
                                        <p:strVal val="visible"/>
                                      </p:to>
                                    </p:set>
                                    <p:anim calcmode="lin" valueType="num">
                                      <p:cBhvr additive="base">
                                        <p:cTn id="29"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CD9E30-F891-8976-F161-AD0C5BFAF6BE}"/>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AE72CC69-5402-740E-A1FC-A8DA15DCC868}"/>
              </a:ext>
            </a:extLst>
          </p:cNvPr>
          <p:cNvSpPr txBox="1"/>
          <p:nvPr/>
        </p:nvSpPr>
        <p:spPr>
          <a:xfrm>
            <a:off x="861591" y="645477"/>
            <a:ext cx="11107033" cy="5567045"/>
          </a:xfrm>
          <a:prstGeom prst="rect">
            <a:avLst/>
          </a:prstGeom>
          <a:ln>
            <a:noFill/>
          </a:ln>
        </p:spPr>
        <p:txBody>
          <a:bodyPr wrap="square">
            <a:noAutofit/>
          </a:bodyPr>
          <a:lstStyle/>
          <a:p>
            <a:pPr marL="0" indent="304800" algn="just" defTabSz="266700">
              <a:lnSpc>
                <a:spcPct val="150000"/>
              </a:lnSpc>
              <a:spcBef>
                <a:spcPct val="0"/>
              </a:spcBef>
              <a:spcAft>
                <a:spcPct val="0"/>
              </a:spcAft>
            </a:pPr>
            <a:r>
              <a:rPr lang="zh-CN" altLang="en-US" sz="2800" b="1" dirty="0">
                <a:solidFill>
                  <a:schemeClr val="accent2"/>
                </a:solidFill>
                <a:latin typeface="华文楷体" panose="02010600040101010101" charset="-122"/>
                <a:ea typeface="华文楷体" panose="02010600040101010101" charset="-122"/>
                <a:sym typeface="+mn-ea"/>
              </a:rPr>
              <a:t>（二）按预算形式分类</a:t>
            </a:r>
            <a:endParaRPr lang="zh-CN" altLang="en-US" sz="2400" b="1" dirty="0">
              <a:solidFill>
                <a:schemeClr val="accent2"/>
              </a:solidFill>
              <a:latin typeface="华文楷体" panose="02010600040101010101" charset="-122"/>
              <a:ea typeface="华文楷体" panose="02010600040101010101" charset="-122"/>
            </a:endParaRPr>
          </a:p>
          <a:p>
            <a:pPr indent="252095" algn="just" defTabSz="266700">
              <a:lnSpc>
                <a:spcPct val="150000"/>
              </a:lnSpc>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1.</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一般公共预算收入</a:t>
            </a:r>
          </a:p>
          <a:p>
            <a:pPr indent="540000" algn="just" defTabSz="266700">
              <a:lnSpc>
                <a:spcPct val="140000"/>
              </a:lnSpc>
              <a:spcBef>
                <a:spcPct val="0"/>
              </a:spcBef>
              <a:spcAft>
                <a:spcPct val="0"/>
              </a:spcAft>
            </a:pPr>
            <a:r>
              <a:rPr lang="zh-CN" altLang="en-US" sz="2400" dirty="0">
                <a:latin typeface="华文楷体" panose="02010600040101010101" charset="-122"/>
                <a:ea typeface="华文楷体" panose="02010600040101010101" charset="-122"/>
              </a:rPr>
              <a:t>其以税收为主体，安排用于保障和改善民生、推动经济社会发展、维护国家安全、维持国家机构正常运转等方面。我国一般公共预算收入由两部分构成：一是全国一般公共预算收入，以税收收入为主（占</a:t>
            </a:r>
            <a:r>
              <a:rPr lang="en-US" altLang="zh-CN" sz="2400" dirty="0">
                <a:latin typeface="华文楷体" panose="02010600040101010101" charset="-122"/>
                <a:ea typeface="华文楷体" panose="02010600040101010101" charset="-122"/>
              </a:rPr>
              <a:t>85</a:t>
            </a:r>
            <a:r>
              <a:rPr lang="zh-CN" altLang="en-US" sz="2400" dirty="0">
                <a:latin typeface="华文楷体" panose="02010600040101010101" charset="-122"/>
                <a:ea typeface="华文楷体" panose="02010600040101010101" charset="-122"/>
              </a:rPr>
              <a:t>％左右），非税收入为辅；二是结转结余及调入资金。</a:t>
            </a:r>
            <a:endParaRPr lang="en-US" altLang="zh-CN" sz="2400" dirty="0">
              <a:latin typeface="华文楷体" panose="02010600040101010101" charset="-122"/>
              <a:ea typeface="华文楷体" panose="02010600040101010101" charset="-122"/>
            </a:endParaRPr>
          </a:p>
          <a:p>
            <a:pPr indent="252095" algn="just" defTabSz="266700">
              <a:lnSpc>
                <a:spcPct val="150000"/>
              </a:lnSpc>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政府性基金预算收入</a:t>
            </a:r>
          </a:p>
          <a:p>
            <a:pPr indent="540000" algn="just" defTabSz="266700">
              <a:lnSpc>
                <a:spcPct val="140000"/>
              </a:lnSpc>
              <a:spcBef>
                <a:spcPct val="0"/>
              </a:spcBef>
              <a:spcAft>
                <a:spcPct val="0"/>
              </a:spcAft>
            </a:pPr>
            <a:r>
              <a:rPr lang="zh-CN" altLang="en-US" sz="2400" dirty="0">
                <a:latin typeface="华文楷体" panose="02010600040101010101" charset="-122"/>
                <a:ea typeface="华文楷体" panose="02010600040101010101" charset="-122"/>
              </a:rPr>
              <a:t>指各级人民政府及其所属部门根据法律、行政法规和中共中央、国务院文件规定，为支持特定公共基础设施建设和公共事业发展，在一定期限内向社会征收以及出让土地、发行彩票等方式取得的具有专项用途的财政资金。其主要特点为以收定支，按基金项目编制预算，专款专用。</a:t>
            </a:r>
            <a:endParaRPr lang="en-US" altLang="zh-CN" sz="2400" dirty="0">
              <a:latin typeface="华文楷体" panose="02010600040101010101" charset="-122"/>
              <a:ea typeface="华文楷体" panose="02010600040101010101" charset="-122"/>
            </a:endParaRPr>
          </a:p>
          <a:p>
            <a:pPr indent="304800" algn="just" defTabSz="266700">
              <a:lnSpc>
                <a:spcPct val="140000"/>
              </a:lnSpc>
              <a:spcBef>
                <a:spcPct val="0"/>
              </a:spcBef>
              <a:spcAft>
                <a:spcPct val="0"/>
              </a:spcAft>
            </a:pPr>
            <a:endParaRPr lang="en-US" altLang="zh-CN" sz="2400" dirty="0">
              <a:latin typeface="华文楷体" panose="02010600040101010101" charset="-122"/>
              <a:ea typeface="华文楷体" panose="02010600040101010101" charset="-122"/>
            </a:endParaRPr>
          </a:p>
          <a:p>
            <a:pPr indent="304800" algn="just" defTabSz="266700">
              <a:lnSpc>
                <a:spcPct val="150000"/>
              </a:lnSpc>
              <a:spcBef>
                <a:spcPct val="0"/>
              </a:spcBef>
              <a:spcAft>
                <a:spcPct val="0"/>
              </a:spcAft>
            </a:pPr>
            <a:endParaRPr lang="zh-CN" altLang="en-US" sz="2400" dirty="0">
              <a:latin typeface="Arial" panose="020B0604020202020204" pitchFamily="34" charset="0"/>
              <a:ea typeface="微软雅黑" panose="020B0503020204020204" pitchFamily="34" charset="-122"/>
            </a:endParaRPr>
          </a:p>
          <a:p>
            <a:pPr marL="0" indent="304800" algn="just" defTabSz="266700">
              <a:lnSpc>
                <a:spcPct val="150000"/>
              </a:lnSpc>
              <a:spcBef>
                <a:spcPct val="0"/>
              </a:spcBef>
              <a:spcAft>
                <a:spcPct val="0"/>
              </a:spcAft>
            </a:pPr>
            <a:endParaRPr lang="zh-CN" altLang="en-US" sz="2400" b="1"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FB12F8D9-208E-92EC-89C9-B196A307E6A1}"/>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13</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E78CC849-1076-92FC-09A2-ACEE8046209C}"/>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一、财政收入概念与分类</a:t>
            </a:r>
          </a:p>
        </p:txBody>
      </p:sp>
    </p:spTree>
    <p:extLst>
      <p:ext uri="{BB962C8B-B14F-4D97-AF65-F5344CB8AC3E}">
        <p14:creationId xmlns:p14="http://schemas.microsoft.com/office/powerpoint/2010/main" val="2798538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 calcmode="lin" valueType="num">
                                      <p:cBhvr additive="base">
                                        <p:cTn id="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anim calcmode="lin" valueType="num">
                                      <p:cBhvr additive="base">
                                        <p:cTn id="1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a:extLst>
            <a:ext uri="{FF2B5EF4-FFF2-40B4-BE49-F238E27FC236}">
              <a16:creationId xmlns:a16="http://schemas.microsoft.com/office/drawing/2014/main" id="{FFC33D27-9A0A-8515-6EAA-28A93DCF537F}"/>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FE7BF81B-272F-D6AD-5FA7-5ECE8650A8D7}"/>
              </a:ext>
            </a:extLst>
          </p:cNvPr>
          <p:cNvSpPr txBox="1"/>
          <p:nvPr/>
        </p:nvSpPr>
        <p:spPr>
          <a:xfrm>
            <a:off x="861591" y="645477"/>
            <a:ext cx="11092284" cy="5567045"/>
          </a:xfrm>
          <a:prstGeom prst="rect">
            <a:avLst/>
          </a:prstGeom>
          <a:ln>
            <a:noFill/>
          </a:ln>
        </p:spPr>
        <p:txBody>
          <a:bodyPr wrap="square">
            <a:noAutofit/>
          </a:bodyPr>
          <a:lstStyle/>
          <a:p>
            <a:pPr marL="0" indent="304800" algn="just" defTabSz="266700">
              <a:lnSpc>
                <a:spcPct val="150000"/>
              </a:lnSpc>
              <a:spcBef>
                <a:spcPct val="0"/>
              </a:spcBef>
              <a:spcAft>
                <a:spcPct val="0"/>
              </a:spcAft>
            </a:pPr>
            <a:r>
              <a:rPr lang="zh-CN" altLang="en-US" sz="2800" b="1" dirty="0">
                <a:solidFill>
                  <a:schemeClr val="accent2"/>
                </a:solidFill>
                <a:latin typeface="华文楷体" panose="02010600040101010101" charset="-122"/>
                <a:ea typeface="华文楷体" panose="02010600040101010101" charset="-122"/>
                <a:sym typeface="+mn-ea"/>
              </a:rPr>
              <a:t>   （二）按预算形式分类</a:t>
            </a:r>
            <a:endParaRPr lang="zh-CN" altLang="en-US" sz="2400" b="1" dirty="0">
              <a:solidFill>
                <a:schemeClr val="accent2"/>
              </a:solidFill>
              <a:latin typeface="华文楷体" panose="02010600040101010101" charset="-122"/>
              <a:ea typeface="华文楷体" panose="02010600040101010101" charset="-122"/>
            </a:endParaRPr>
          </a:p>
          <a:p>
            <a:pPr indent="252095" algn="just" defTabSz="266700">
              <a:lnSpc>
                <a:spcPct val="150000"/>
              </a:lnSpc>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3.</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国有资本经营预算收入</a:t>
            </a:r>
          </a:p>
          <a:p>
            <a:pPr indent="576000" algn="just" defTabSz="266700">
              <a:lnSpc>
                <a:spcPct val="150000"/>
              </a:lnSpc>
              <a:spcBef>
                <a:spcPct val="0"/>
              </a:spcBef>
              <a:spcAft>
                <a:spcPct val="0"/>
              </a:spcAft>
            </a:pPr>
            <a:r>
              <a:rPr lang="zh-CN" altLang="en-US" sz="2400" dirty="0">
                <a:latin typeface="华文楷体" panose="02010600040101010101" charset="-122"/>
                <a:ea typeface="华文楷体" panose="02010600040101010101" charset="-122"/>
              </a:rPr>
              <a:t>  国家以所有者身份对国有资本实行存量调整和增量分配而发生的各项收入预算。具体包括：（</a:t>
            </a:r>
            <a:r>
              <a:rPr lang="en-US" altLang="zh-CN" sz="2400" dirty="0">
                <a:latin typeface="华文楷体" panose="02010600040101010101" charset="-122"/>
                <a:ea typeface="华文楷体" panose="02010600040101010101" charset="-122"/>
              </a:rPr>
              <a:t>1</a:t>
            </a:r>
            <a:r>
              <a:rPr lang="zh-CN" altLang="en-US" sz="2400" dirty="0">
                <a:latin typeface="华文楷体" panose="02010600040101010101" charset="-122"/>
                <a:ea typeface="华文楷体" panose="02010600040101010101" charset="-122"/>
              </a:rPr>
              <a:t>）利润收入（</a:t>
            </a:r>
            <a:r>
              <a:rPr lang="en-US" altLang="zh-CN" sz="2400" dirty="0">
                <a:latin typeface="华文楷体" panose="02010600040101010101" charset="-122"/>
                <a:ea typeface="华文楷体" panose="02010600040101010101" charset="-122"/>
              </a:rPr>
              <a:t>2</a:t>
            </a:r>
            <a:r>
              <a:rPr lang="zh-CN" altLang="en-US" sz="2400" dirty="0">
                <a:latin typeface="华文楷体" panose="02010600040101010101" charset="-122"/>
                <a:ea typeface="华文楷体" panose="02010600040101010101" charset="-122"/>
              </a:rPr>
              <a:t>）股利、股息收入（</a:t>
            </a:r>
            <a:r>
              <a:rPr lang="en-US" altLang="zh-CN" sz="2400" dirty="0">
                <a:latin typeface="华文楷体" panose="02010600040101010101" charset="-122"/>
                <a:ea typeface="华文楷体" panose="02010600040101010101" charset="-122"/>
              </a:rPr>
              <a:t>3</a:t>
            </a:r>
            <a:r>
              <a:rPr lang="zh-CN" altLang="en-US" sz="2400" dirty="0">
                <a:latin typeface="华文楷体" panose="02010600040101010101" charset="-122"/>
                <a:ea typeface="华文楷体" panose="02010600040101010101" charset="-122"/>
              </a:rPr>
              <a:t>）产权转让收入（</a:t>
            </a:r>
            <a:r>
              <a:rPr lang="en-US" altLang="zh-CN" sz="2400" dirty="0">
                <a:latin typeface="华文楷体" panose="02010600040101010101" charset="-122"/>
                <a:ea typeface="华文楷体" panose="02010600040101010101" charset="-122"/>
              </a:rPr>
              <a:t>4</a:t>
            </a:r>
            <a:r>
              <a:rPr lang="zh-CN" altLang="en-US" sz="2400" dirty="0">
                <a:latin typeface="华文楷体" panose="02010600040101010101" charset="-122"/>
                <a:ea typeface="华文楷体" panose="02010600040101010101" charset="-122"/>
              </a:rPr>
              <a:t>）清算收入（</a:t>
            </a:r>
            <a:r>
              <a:rPr lang="en-US" altLang="zh-CN" sz="2400" dirty="0">
                <a:latin typeface="华文楷体" panose="02010600040101010101" charset="-122"/>
                <a:ea typeface="华文楷体" panose="02010600040101010101" charset="-122"/>
              </a:rPr>
              <a:t>5</a:t>
            </a:r>
            <a:r>
              <a:rPr lang="zh-CN" altLang="en-US" sz="2400" dirty="0">
                <a:latin typeface="华文楷体" panose="02010600040101010101" charset="-122"/>
                <a:ea typeface="华文楷体" panose="02010600040101010101" charset="-122"/>
              </a:rPr>
              <a:t>）其他国有资本经营收入（</a:t>
            </a:r>
            <a:r>
              <a:rPr lang="en-US" altLang="zh-CN" sz="2400" dirty="0">
                <a:latin typeface="华文楷体" panose="02010600040101010101" charset="-122"/>
                <a:ea typeface="华文楷体" panose="02010600040101010101" charset="-122"/>
              </a:rPr>
              <a:t>6</a:t>
            </a:r>
            <a:r>
              <a:rPr lang="zh-CN" altLang="en-US" sz="2400" dirty="0">
                <a:latin typeface="华文楷体" panose="02010600040101010101" charset="-122"/>
                <a:ea typeface="华文楷体" panose="02010600040101010101" charset="-122"/>
              </a:rPr>
              <a:t>）上年结转收入。</a:t>
            </a:r>
          </a:p>
          <a:p>
            <a:pPr indent="252095" algn="just" defTabSz="266700">
              <a:lnSpc>
                <a:spcPct val="150000"/>
              </a:lnSpc>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4.</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社会保险基金预算收入</a:t>
            </a:r>
          </a:p>
          <a:p>
            <a:pPr indent="576000" algn="just" defTabSz="266700">
              <a:lnSpc>
                <a:spcPct val="150000"/>
              </a:lnSpc>
              <a:spcBef>
                <a:spcPct val="0"/>
              </a:spcBef>
              <a:spcAft>
                <a:spcPct val="0"/>
              </a:spcAft>
            </a:pPr>
            <a:r>
              <a:rPr lang="zh-CN" altLang="en-US" sz="2400" dirty="0">
                <a:latin typeface="华文楷体" panose="02010600040101010101" charset="-122"/>
                <a:ea typeface="华文楷体" panose="02010600040101010101" charset="-122"/>
              </a:rPr>
              <a:t>  由社会保险缴款、一般公共预算安排和其他方式募集的专项用于社会保险的资金。必须严格按照有关法律法规规范收支内容、保准和范围，单独编列预算、专款专用。</a:t>
            </a:r>
            <a:endParaRPr lang="en-US" altLang="zh-CN" sz="2400" dirty="0">
              <a:latin typeface="华文楷体" panose="02010600040101010101" charset="-122"/>
              <a:ea typeface="华文楷体" panose="02010600040101010101" charset="-122"/>
            </a:endParaRPr>
          </a:p>
          <a:p>
            <a:pPr indent="304800" algn="just" defTabSz="266700">
              <a:lnSpc>
                <a:spcPct val="150000"/>
              </a:lnSpc>
              <a:spcBef>
                <a:spcPct val="0"/>
              </a:spcBef>
              <a:spcAft>
                <a:spcPct val="0"/>
              </a:spcAft>
            </a:pPr>
            <a:endParaRPr lang="en-US" altLang="zh-CN" sz="2400" dirty="0">
              <a:latin typeface="华文楷体" panose="02010600040101010101" charset="-122"/>
              <a:ea typeface="华文楷体" panose="02010600040101010101" charset="-122"/>
            </a:endParaRPr>
          </a:p>
          <a:p>
            <a:pPr indent="304800" algn="just" defTabSz="266700">
              <a:lnSpc>
                <a:spcPct val="150000"/>
              </a:lnSpc>
              <a:spcBef>
                <a:spcPct val="0"/>
              </a:spcBef>
              <a:spcAft>
                <a:spcPct val="0"/>
              </a:spcAft>
            </a:pPr>
            <a:endParaRPr lang="zh-CN" altLang="en-US" sz="2400" dirty="0">
              <a:latin typeface="Arial" panose="020B0604020202020204" pitchFamily="34" charset="0"/>
              <a:ea typeface="微软雅黑" panose="020B0503020204020204" pitchFamily="34" charset="-122"/>
            </a:endParaRPr>
          </a:p>
          <a:p>
            <a:pPr marL="0" indent="304800" algn="just" defTabSz="266700">
              <a:lnSpc>
                <a:spcPct val="150000"/>
              </a:lnSpc>
              <a:spcBef>
                <a:spcPct val="0"/>
              </a:spcBef>
              <a:spcAft>
                <a:spcPct val="0"/>
              </a:spcAft>
            </a:pPr>
            <a:endParaRPr lang="zh-CN" altLang="en-US" sz="2400" b="1"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686E7C93-50A7-571D-1E25-1B334430D92A}"/>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14</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CEDA39F9-A6C2-492D-644E-DD2E9F9C1061}"/>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一、财政收入概念与分类</a:t>
            </a:r>
          </a:p>
        </p:txBody>
      </p:sp>
    </p:spTree>
    <p:extLst>
      <p:ext uri="{BB962C8B-B14F-4D97-AF65-F5344CB8AC3E}">
        <p14:creationId xmlns:p14="http://schemas.microsoft.com/office/powerpoint/2010/main" val="8651696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 calcmode="lin" valueType="num">
                                      <p:cBhvr additive="base">
                                        <p:cTn id="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anim calcmode="lin" valueType="num">
                                      <p:cBhvr additive="base">
                                        <p:cTn id="1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4" name="文本框 3"/>
          <p:cNvSpPr txBox="1"/>
          <p:nvPr/>
        </p:nvSpPr>
        <p:spPr>
          <a:xfrm>
            <a:off x="960228" y="493578"/>
            <a:ext cx="7652803" cy="592011"/>
          </a:xfrm>
          <a:prstGeom prst="rect">
            <a:avLst/>
          </a:prstGeom>
          <a:ln>
            <a:noFill/>
          </a:ln>
        </p:spPr>
        <p:txBody>
          <a:bodyPr wrap="square">
            <a:noAutofit/>
          </a:bodyPr>
          <a:lstStyle/>
          <a:p>
            <a:pPr indent="304800" algn="just" defTabSz="266700" fontAlgn="auto">
              <a:lnSpc>
                <a:spcPct val="150000"/>
              </a:lnSpc>
              <a:spcBef>
                <a:spcPct val="0"/>
              </a:spcBef>
              <a:spcAft>
                <a:spcPct val="0"/>
              </a:spcAft>
            </a:pPr>
            <a:r>
              <a:rPr lang="zh-CN" altLang="en-US" sz="2800" b="1" dirty="0">
                <a:solidFill>
                  <a:schemeClr val="accent2"/>
                </a:solidFill>
                <a:latin typeface="华文楷体" panose="02010600040101010101" charset="-122"/>
                <a:ea typeface="华文楷体" panose="02010600040101010101" charset="-122"/>
              </a:rPr>
              <a:t>（一）</a:t>
            </a:r>
            <a:r>
              <a:rPr lang="zh-CN" altLang="en-US" sz="2800" b="1" dirty="0">
                <a:solidFill>
                  <a:schemeClr val="accent2"/>
                </a:solidFill>
                <a:latin typeface="华文楷体" panose="02010600040101010101" charset="-122"/>
                <a:ea typeface="华文楷体" panose="02010600040101010101" charset="-122"/>
                <a:sym typeface="+mn-ea"/>
              </a:rPr>
              <a:t>预算分类规模及变化趋势</a:t>
            </a:r>
            <a:endParaRPr lang="zh-CN" altLang="en-US" sz="2800" b="1" dirty="0">
              <a:solidFill>
                <a:schemeClr val="accent2"/>
              </a:solidFill>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endParaRPr lang="en-US" altLang="zh-CN" sz="2000" dirty="0">
              <a:latin typeface="华文楷体" panose="02010600040101010101" charset="-122"/>
              <a:ea typeface="华文楷体" panose="02010600040101010101" charset="-122"/>
              <a:cs typeface="华文楷体" panose="02010600040101010101" charset="-122"/>
            </a:endParaRPr>
          </a:p>
        </p:txBody>
      </p:sp>
      <p:sp>
        <p:nvSpPr>
          <p:cNvPr id="6" name="矩形 5"/>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15</a:t>
            </a:fld>
            <a:endParaRPr lang="zh-CN" altLang="en-US" sz="2000" dirty="0">
              <a:solidFill>
                <a:schemeClr val="tx1"/>
              </a:solidFill>
            </a:endParaRPr>
          </a:p>
        </p:txBody>
      </p:sp>
      <p:sp>
        <p:nvSpPr>
          <p:cNvPr id="9" name="Rectangle 4" descr="浅色上对角线"/>
          <p:cNvSpPr>
            <a:spLocks noChangeArrowheads="1"/>
          </p:cNvSpPr>
          <p:nvPr/>
        </p:nvSpPr>
        <p:spPr bwMode="auto">
          <a:xfrm>
            <a:off x="775866" y="0"/>
            <a:ext cx="5777334"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二、中国财政收入规模与趋势分析</a:t>
            </a:r>
          </a:p>
        </p:txBody>
      </p:sp>
      <p:graphicFrame>
        <p:nvGraphicFramePr>
          <p:cNvPr id="2" name="表格 1">
            <a:extLst>
              <a:ext uri="{FF2B5EF4-FFF2-40B4-BE49-F238E27FC236}">
                <a16:creationId xmlns:a16="http://schemas.microsoft.com/office/drawing/2014/main" id="{8EE4F039-8E1E-11A1-E534-991775DF1FA5}"/>
              </a:ext>
            </a:extLst>
          </p:cNvPr>
          <p:cNvGraphicFramePr>
            <a:graphicFrameLocks noGrp="1"/>
          </p:cNvGraphicFramePr>
          <p:nvPr>
            <p:extLst>
              <p:ext uri="{D42A27DB-BD31-4B8C-83A1-F6EECF244321}">
                <p14:modId xmlns:p14="http://schemas.microsoft.com/office/powerpoint/2010/main" val="2403244402"/>
              </p:ext>
            </p:extLst>
          </p:nvPr>
        </p:nvGraphicFramePr>
        <p:xfrm>
          <a:off x="4055795" y="1157527"/>
          <a:ext cx="7998622" cy="5151373"/>
        </p:xfrm>
        <a:graphic>
          <a:graphicData uri="http://schemas.openxmlformats.org/drawingml/2006/table">
            <a:tbl>
              <a:tblPr>
                <a:tableStyleId>{5C22544A-7EE6-4342-B048-85BDC9FD1C3A}</a:tableStyleId>
              </a:tblPr>
              <a:tblGrid>
                <a:gridCol w="940400">
                  <a:extLst>
                    <a:ext uri="{9D8B030D-6E8A-4147-A177-3AD203B41FA5}">
                      <a16:colId xmlns:a16="http://schemas.microsoft.com/office/drawing/2014/main" val="1957207498"/>
                    </a:ext>
                  </a:extLst>
                </a:gridCol>
                <a:gridCol w="940400">
                  <a:extLst>
                    <a:ext uri="{9D8B030D-6E8A-4147-A177-3AD203B41FA5}">
                      <a16:colId xmlns:a16="http://schemas.microsoft.com/office/drawing/2014/main" val="1798306145"/>
                    </a:ext>
                  </a:extLst>
                </a:gridCol>
                <a:gridCol w="903330">
                  <a:extLst>
                    <a:ext uri="{9D8B030D-6E8A-4147-A177-3AD203B41FA5}">
                      <a16:colId xmlns:a16="http://schemas.microsoft.com/office/drawing/2014/main" val="841173912"/>
                    </a:ext>
                  </a:extLst>
                </a:gridCol>
                <a:gridCol w="903330">
                  <a:extLst>
                    <a:ext uri="{9D8B030D-6E8A-4147-A177-3AD203B41FA5}">
                      <a16:colId xmlns:a16="http://schemas.microsoft.com/office/drawing/2014/main" val="1199242690"/>
                    </a:ext>
                  </a:extLst>
                </a:gridCol>
                <a:gridCol w="865458">
                  <a:extLst>
                    <a:ext uri="{9D8B030D-6E8A-4147-A177-3AD203B41FA5}">
                      <a16:colId xmlns:a16="http://schemas.microsoft.com/office/drawing/2014/main" val="4137227157"/>
                    </a:ext>
                  </a:extLst>
                </a:gridCol>
                <a:gridCol w="865458">
                  <a:extLst>
                    <a:ext uri="{9D8B030D-6E8A-4147-A177-3AD203B41FA5}">
                      <a16:colId xmlns:a16="http://schemas.microsoft.com/office/drawing/2014/main" val="4233878665"/>
                    </a:ext>
                  </a:extLst>
                </a:gridCol>
                <a:gridCol w="942814">
                  <a:extLst>
                    <a:ext uri="{9D8B030D-6E8A-4147-A177-3AD203B41FA5}">
                      <a16:colId xmlns:a16="http://schemas.microsoft.com/office/drawing/2014/main" val="1257887187"/>
                    </a:ext>
                  </a:extLst>
                </a:gridCol>
                <a:gridCol w="942814">
                  <a:extLst>
                    <a:ext uri="{9D8B030D-6E8A-4147-A177-3AD203B41FA5}">
                      <a16:colId xmlns:a16="http://schemas.microsoft.com/office/drawing/2014/main" val="1125911497"/>
                    </a:ext>
                  </a:extLst>
                </a:gridCol>
                <a:gridCol w="694618">
                  <a:extLst>
                    <a:ext uri="{9D8B030D-6E8A-4147-A177-3AD203B41FA5}">
                      <a16:colId xmlns:a16="http://schemas.microsoft.com/office/drawing/2014/main" val="4250737076"/>
                    </a:ext>
                  </a:extLst>
                </a:gridCol>
              </a:tblGrid>
              <a:tr h="361182">
                <a:tc rowSpan="2">
                  <a:txBody>
                    <a:bodyPr/>
                    <a:lstStyle/>
                    <a:p>
                      <a:pPr marL="0" marR="0" algn="ctr">
                        <a:buNone/>
                      </a:pPr>
                      <a:r>
                        <a:rPr lang="zh-CN" altLang="en-US" sz="1400" b="1" kern="100" dirty="0">
                          <a:effectLst/>
                          <a:latin typeface="+mn-ea"/>
                          <a:ea typeface="+mn-ea"/>
                        </a:rPr>
                        <a:t>年份</a:t>
                      </a:r>
                    </a:p>
                  </a:txBody>
                  <a:tcPr marL="57507" marR="57507" marT="38338" marB="38338" anchor="ctr"/>
                </a:tc>
                <a:tc gridSpan="2">
                  <a:txBody>
                    <a:bodyPr/>
                    <a:lstStyle/>
                    <a:p>
                      <a:pPr marL="0" marR="0" algn="ctr">
                        <a:buNone/>
                      </a:pPr>
                      <a:r>
                        <a:rPr lang="zh-CN" altLang="en-US" sz="1400" b="1" kern="100" dirty="0">
                          <a:effectLst/>
                          <a:latin typeface="+mn-ea"/>
                          <a:ea typeface="+mn-ea"/>
                        </a:rPr>
                        <a:t>一般公共预算</a:t>
                      </a:r>
                    </a:p>
                  </a:txBody>
                  <a:tcPr marL="57507" marR="57507" marT="38338" marB="38338" anchor="ctr"/>
                </a:tc>
                <a:tc hMerge="1">
                  <a:txBody>
                    <a:bodyPr/>
                    <a:lstStyle/>
                    <a:p>
                      <a:endParaRPr lang="zh-CN" altLang="en-US"/>
                    </a:p>
                  </a:txBody>
                  <a:tcPr/>
                </a:tc>
                <a:tc gridSpan="2">
                  <a:txBody>
                    <a:bodyPr/>
                    <a:lstStyle/>
                    <a:p>
                      <a:pPr marL="0" marR="0" algn="ctr">
                        <a:buNone/>
                      </a:pPr>
                      <a:r>
                        <a:rPr lang="zh-CN" altLang="en-US" sz="1400" b="1" kern="100" dirty="0">
                          <a:effectLst/>
                          <a:latin typeface="+mn-ea"/>
                          <a:ea typeface="+mn-ea"/>
                        </a:rPr>
                        <a:t>政府性基金决算</a:t>
                      </a:r>
                    </a:p>
                  </a:txBody>
                  <a:tcPr marL="57507" marR="57507" marT="38338" marB="38338" anchor="ctr"/>
                </a:tc>
                <a:tc hMerge="1">
                  <a:txBody>
                    <a:bodyPr/>
                    <a:lstStyle/>
                    <a:p>
                      <a:endParaRPr lang="zh-CN" altLang="en-US"/>
                    </a:p>
                  </a:txBody>
                  <a:tcPr/>
                </a:tc>
                <a:tc gridSpan="2">
                  <a:txBody>
                    <a:bodyPr/>
                    <a:lstStyle/>
                    <a:p>
                      <a:pPr marL="0" marR="0" algn="ctr">
                        <a:buNone/>
                      </a:pPr>
                      <a:r>
                        <a:rPr lang="zh-CN" altLang="en-US" sz="1400" b="1" kern="100">
                          <a:effectLst/>
                          <a:latin typeface="+mn-ea"/>
                          <a:ea typeface="+mn-ea"/>
                        </a:rPr>
                        <a:t>国有资本经营决算</a:t>
                      </a:r>
                    </a:p>
                  </a:txBody>
                  <a:tcPr marL="57507" marR="57507" marT="38338" marB="38338" anchor="ctr"/>
                </a:tc>
                <a:tc hMerge="1">
                  <a:txBody>
                    <a:bodyPr/>
                    <a:lstStyle/>
                    <a:p>
                      <a:endParaRPr lang="zh-CN" altLang="en-US"/>
                    </a:p>
                  </a:txBody>
                  <a:tcPr/>
                </a:tc>
                <a:tc gridSpan="2">
                  <a:txBody>
                    <a:bodyPr/>
                    <a:lstStyle/>
                    <a:p>
                      <a:pPr marL="0" marR="0" algn="ctr">
                        <a:buNone/>
                      </a:pPr>
                      <a:r>
                        <a:rPr lang="zh-CN" altLang="en-US" sz="1400" b="1" kern="100">
                          <a:effectLst/>
                          <a:latin typeface="+mn-ea"/>
                          <a:ea typeface="+mn-ea"/>
                        </a:rPr>
                        <a:t>社会保险基金决算</a:t>
                      </a:r>
                    </a:p>
                  </a:txBody>
                  <a:tcPr marL="57507" marR="57507" marT="38338" marB="38338" anchor="ctr"/>
                </a:tc>
                <a:tc hMerge="1">
                  <a:txBody>
                    <a:bodyPr/>
                    <a:lstStyle/>
                    <a:p>
                      <a:endParaRPr lang="zh-CN" altLang="en-US"/>
                    </a:p>
                  </a:txBody>
                  <a:tcPr/>
                </a:tc>
                <a:extLst>
                  <a:ext uri="{0D108BD9-81ED-4DB2-BD59-A6C34878D82A}">
                    <a16:rowId xmlns:a16="http://schemas.microsoft.com/office/drawing/2014/main" val="1162532701"/>
                  </a:ext>
                </a:extLst>
              </a:tr>
              <a:tr h="281970">
                <a:tc vMerge="1">
                  <a:txBody>
                    <a:bodyPr/>
                    <a:lstStyle/>
                    <a:p>
                      <a:endParaRPr lang="zh-CN" altLang="en-US"/>
                    </a:p>
                  </a:txBody>
                  <a:tcPr/>
                </a:tc>
                <a:tc>
                  <a:txBody>
                    <a:bodyPr/>
                    <a:lstStyle/>
                    <a:p>
                      <a:pPr marL="0" marR="0" algn="ctr">
                        <a:buNone/>
                      </a:pPr>
                      <a:r>
                        <a:rPr lang="zh-CN" altLang="en-US" sz="1400" b="1" kern="100" dirty="0">
                          <a:effectLst/>
                          <a:latin typeface="+mn-ea"/>
                          <a:ea typeface="+mn-ea"/>
                        </a:rPr>
                        <a:t>规模</a:t>
                      </a:r>
                    </a:p>
                  </a:txBody>
                  <a:tcPr marL="57507" marR="57507" marT="38338" marB="38338" anchor="b"/>
                </a:tc>
                <a:tc>
                  <a:txBody>
                    <a:bodyPr/>
                    <a:lstStyle/>
                    <a:p>
                      <a:pPr marL="0" marR="0" algn="ctr">
                        <a:buNone/>
                      </a:pPr>
                      <a:r>
                        <a:rPr lang="zh-CN" altLang="en-US" sz="1400" b="1" kern="100" dirty="0">
                          <a:effectLst/>
                          <a:latin typeface="+mn-ea"/>
                          <a:ea typeface="+mn-ea"/>
                        </a:rPr>
                        <a:t>增速</a:t>
                      </a:r>
                    </a:p>
                  </a:txBody>
                  <a:tcPr marL="57507" marR="57507" marT="38338" marB="38338" anchor="ctr"/>
                </a:tc>
                <a:tc>
                  <a:txBody>
                    <a:bodyPr/>
                    <a:lstStyle/>
                    <a:p>
                      <a:pPr marL="0" marR="0" algn="ctr">
                        <a:buNone/>
                      </a:pPr>
                      <a:r>
                        <a:rPr lang="zh-CN" altLang="en-US" sz="1400" b="1" kern="100">
                          <a:effectLst/>
                          <a:latin typeface="+mn-ea"/>
                          <a:ea typeface="+mn-ea"/>
                        </a:rPr>
                        <a:t>规模</a:t>
                      </a:r>
                    </a:p>
                  </a:txBody>
                  <a:tcPr marL="57507" marR="57507" marT="38338" marB="38338" anchor="b"/>
                </a:tc>
                <a:tc>
                  <a:txBody>
                    <a:bodyPr/>
                    <a:lstStyle/>
                    <a:p>
                      <a:pPr marL="0" marR="0" algn="ctr">
                        <a:buNone/>
                      </a:pPr>
                      <a:r>
                        <a:rPr lang="zh-CN" altLang="en-US" sz="1400" b="1" kern="100" dirty="0">
                          <a:effectLst/>
                          <a:latin typeface="+mn-ea"/>
                          <a:ea typeface="+mn-ea"/>
                        </a:rPr>
                        <a:t>增速</a:t>
                      </a:r>
                    </a:p>
                  </a:txBody>
                  <a:tcPr marL="57507" marR="57507" marT="38338" marB="38338" anchor="ctr"/>
                </a:tc>
                <a:tc>
                  <a:txBody>
                    <a:bodyPr/>
                    <a:lstStyle/>
                    <a:p>
                      <a:pPr marL="0" marR="0" algn="ctr">
                        <a:buNone/>
                      </a:pPr>
                      <a:r>
                        <a:rPr lang="zh-CN" altLang="en-US" sz="1400" b="1" kern="100">
                          <a:effectLst/>
                          <a:latin typeface="+mn-ea"/>
                          <a:ea typeface="+mn-ea"/>
                        </a:rPr>
                        <a:t>规模</a:t>
                      </a:r>
                    </a:p>
                  </a:txBody>
                  <a:tcPr marL="57507" marR="57507" marT="38338" marB="38338" anchor="b"/>
                </a:tc>
                <a:tc>
                  <a:txBody>
                    <a:bodyPr/>
                    <a:lstStyle/>
                    <a:p>
                      <a:pPr marL="0" marR="0" algn="ctr">
                        <a:buNone/>
                      </a:pPr>
                      <a:r>
                        <a:rPr lang="zh-CN" altLang="en-US" sz="1400" b="1" kern="100">
                          <a:effectLst/>
                          <a:latin typeface="+mn-ea"/>
                          <a:ea typeface="+mn-ea"/>
                        </a:rPr>
                        <a:t>增速</a:t>
                      </a:r>
                    </a:p>
                  </a:txBody>
                  <a:tcPr marL="57507" marR="57507" marT="38338" marB="38338" anchor="ctr"/>
                </a:tc>
                <a:tc>
                  <a:txBody>
                    <a:bodyPr/>
                    <a:lstStyle/>
                    <a:p>
                      <a:pPr marL="0" marR="0" algn="ctr">
                        <a:buNone/>
                      </a:pPr>
                      <a:r>
                        <a:rPr lang="zh-CN" altLang="en-US" sz="1400" b="1" kern="100">
                          <a:effectLst/>
                          <a:latin typeface="+mn-ea"/>
                          <a:ea typeface="+mn-ea"/>
                        </a:rPr>
                        <a:t>规模</a:t>
                      </a:r>
                    </a:p>
                  </a:txBody>
                  <a:tcPr marL="57507" marR="57507" marT="38338" marB="38338" anchor="b"/>
                </a:tc>
                <a:tc>
                  <a:txBody>
                    <a:bodyPr/>
                    <a:lstStyle/>
                    <a:p>
                      <a:pPr marL="0" marR="0" algn="ctr">
                        <a:buNone/>
                      </a:pPr>
                      <a:r>
                        <a:rPr lang="zh-CN" altLang="en-US" sz="1400" b="1" kern="100">
                          <a:effectLst/>
                          <a:latin typeface="+mn-ea"/>
                          <a:ea typeface="+mn-ea"/>
                        </a:rPr>
                        <a:t>增速</a:t>
                      </a:r>
                    </a:p>
                  </a:txBody>
                  <a:tcPr marL="57507" marR="57507" marT="38338" marB="38338" anchor="ctr"/>
                </a:tc>
                <a:extLst>
                  <a:ext uri="{0D108BD9-81ED-4DB2-BD59-A6C34878D82A}">
                    <a16:rowId xmlns:a16="http://schemas.microsoft.com/office/drawing/2014/main" val="2678018205"/>
                  </a:ext>
                </a:extLst>
              </a:tr>
              <a:tr h="409105">
                <a:tc>
                  <a:txBody>
                    <a:bodyPr/>
                    <a:lstStyle/>
                    <a:p>
                      <a:pPr marL="0" marR="0" algn="ctr">
                        <a:buNone/>
                      </a:pPr>
                      <a:r>
                        <a:rPr lang="en-US" altLang="zh-CN" sz="1400" b="1" kern="100">
                          <a:effectLst/>
                          <a:latin typeface="+mn-ea"/>
                          <a:ea typeface="+mn-ea"/>
                        </a:rPr>
                        <a:t>2013</a:t>
                      </a:r>
                    </a:p>
                  </a:txBody>
                  <a:tcPr marL="57507" marR="57507" marT="38338" marB="38338" anchor="ctr"/>
                </a:tc>
                <a:tc>
                  <a:txBody>
                    <a:bodyPr/>
                    <a:lstStyle/>
                    <a:p>
                      <a:pPr marL="0" marR="0" algn="ctr">
                        <a:buNone/>
                      </a:pPr>
                      <a:r>
                        <a:rPr lang="en-US" altLang="zh-CN" sz="1400" b="1" kern="100" dirty="0">
                          <a:effectLst/>
                          <a:latin typeface="+mn-ea"/>
                          <a:ea typeface="+mn-ea"/>
                        </a:rPr>
                        <a:t>129209.64</a:t>
                      </a:r>
                    </a:p>
                  </a:txBody>
                  <a:tcPr marL="57507" marR="57507" marT="38338" marB="38338" anchor="ctr"/>
                </a:tc>
                <a:tc>
                  <a:txBody>
                    <a:bodyPr/>
                    <a:lstStyle/>
                    <a:p>
                      <a:pPr marL="0" marR="0" algn="ctr">
                        <a:buNone/>
                      </a:pPr>
                      <a:r>
                        <a:rPr lang="zh-CN" altLang="en-US" sz="1400" b="1" kern="100" dirty="0">
                          <a:effectLst/>
                          <a:latin typeface="+mn-ea"/>
                          <a:ea typeface="+mn-ea"/>
                        </a:rPr>
                        <a:t> </a:t>
                      </a:r>
                    </a:p>
                  </a:txBody>
                  <a:tcPr marL="57507" marR="57507" marT="38338" marB="38338" anchor="ctr"/>
                </a:tc>
                <a:tc>
                  <a:txBody>
                    <a:bodyPr/>
                    <a:lstStyle/>
                    <a:p>
                      <a:pPr marL="0" marR="0" algn="ctr">
                        <a:buNone/>
                      </a:pPr>
                      <a:r>
                        <a:rPr lang="en-US" altLang="zh-CN" sz="1400" b="1" kern="100" dirty="0">
                          <a:effectLst/>
                          <a:latin typeface="+mn-ea"/>
                          <a:ea typeface="+mn-ea"/>
                        </a:rPr>
                        <a:t>52268.75</a:t>
                      </a:r>
                    </a:p>
                  </a:txBody>
                  <a:tcPr marL="57507" marR="57507" marT="38338" marB="38338" anchor="ctr"/>
                </a:tc>
                <a:tc>
                  <a:txBody>
                    <a:bodyPr/>
                    <a:lstStyle/>
                    <a:p>
                      <a:pPr marL="0" marR="0" algn="ctr">
                        <a:buNone/>
                      </a:pPr>
                      <a:r>
                        <a:rPr lang="zh-CN" altLang="en-US" sz="1400" b="1" kern="100">
                          <a:effectLst/>
                          <a:latin typeface="+mn-ea"/>
                          <a:ea typeface="+mn-ea"/>
                        </a:rPr>
                        <a:t> </a:t>
                      </a:r>
                    </a:p>
                  </a:txBody>
                  <a:tcPr marL="57507" marR="57507" marT="38338" marB="38338" anchor="ctr"/>
                </a:tc>
                <a:tc>
                  <a:txBody>
                    <a:bodyPr/>
                    <a:lstStyle/>
                    <a:p>
                      <a:pPr marL="0" marR="0" algn="ctr">
                        <a:buNone/>
                      </a:pPr>
                      <a:r>
                        <a:rPr lang="en-US" altLang="zh-CN" sz="1400" b="1" kern="100" dirty="0">
                          <a:effectLst/>
                          <a:latin typeface="+mn-ea"/>
                          <a:ea typeface="+mn-ea"/>
                        </a:rPr>
                        <a:t>1713.36</a:t>
                      </a:r>
                    </a:p>
                  </a:txBody>
                  <a:tcPr marL="57507" marR="57507" marT="38338" marB="38338" anchor="ctr"/>
                </a:tc>
                <a:tc>
                  <a:txBody>
                    <a:bodyPr/>
                    <a:lstStyle/>
                    <a:p>
                      <a:pPr marL="0" marR="0" algn="ctr">
                        <a:buNone/>
                      </a:pPr>
                      <a:r>
                        <a:rPr lang="zh-CN" altLang="en-US" sz="1400" b="1" kern="100">
                          <a:effectLst/>
                          <a:latin typeface="+mn-ea"/>
                          <a:ea typeface="+mn-ea"/>
                        </a:rPr>
                        <a:t> </a:t>
                      </a:r>
                    </a:p>
                  </a:txBody>
                  <a:tcPr marL="57507" marR="57507" marT="38338" marB="38338" anchor="ctr"/>
                </a:tc>
                <a:tc>
                  <a:txBody>
                    <a:bodyPr/>
                    <a:lstStyle/>
                    <a:p>
                      <a:pPr marL="0" marR="0" algn="ctr">
                        <a:buNone/>
                      </a:pPr>
                      <a:r>
                        <a:rPr lang="en-US" altLang="zh-CN" sz="1400" b="1" kern="100">
                          <a:effectLst/>
                          <a:latin typeface="+mn-ea"/>
                          <a:ea typeface="+mn-ea"/>
                        </a:rPr>
                        <a:t>35252.90</a:t>
                      </a:r>
                    </a:p>
                  </a:txBody>
                  <a:tcPr marL="57507" marR="57507" marT="38338" marB="38338" anchor="ctr"/>
                </a:tc>
                <a:tc>
                  <a:txBody>
                    <a:bodyPr/>
                    <a:lstStyle/>
                    <a:p>
                      <a:pPr marL="0" marR="0" algn="ctr">
                        <a:buNone/>
                      </a:pPr>
                      <a:r>
                        <a:rPr lang="zh-CN" altLang="en-US" sz="1400" b="1" kern="100">
                          <a:effectLst/>
                          <a:latin typeface="+mn-ea"/>
                          <a:ea typeface="+mn-ea"/>
                        </a:rPr>
                        <a:t> </a:t>
                      </a:r>
                    </a:p>
                  </a:txBody>
                  <a:tcPr marL="57507" marR="57507" marT="38338" marB="38338" anchor="ctr"/>
                </a:tc>
                <a:extLst>
                  <a:ext uri="{0D108BD9-81ED-4DB2-BD59-A6C34878D82A}">
                    <a16:rowId xmlns:a16="http://schemas.microsoft.com/office/drawing/2014/main" val="967388067"/>
                  </a:ext>
                </a:extLst>
              </a:tr>
              <a:tr h="409105">
                <a:tc>
                  <a:txBody>
                    <a:bodyPr/>
                    <a:lstStyle/>
                    <a:p>
                      <a:pPr marL="0" marR="0" algn="ctr">
                        <a:buNone/>
                      </a:pPr>
                      <a:r>
                        <a:rPr lang="en-US" altLang="zh-CN" sz="1400" b="1" kern="100">
                          <a:effectLst/>
                          <a:latin typeface="+mn-ea"/>
                          <a:ea typeface="+mn-ea"/>
                        </a:rPr>
                        <a:t>2014</a:t>
                      </a:r>
                    </a:p>
                  </a:txBody>
                  <a:tcPr marL="57507" marR="57507" marT="38338" marB="38338" anchor="ctr"/>
                </a:tc>
                <a:tc>
                  <a:txBody>
                    <a:bodyPr/>
                    <a:lstStyle/>
                    <a:p>
                      <a:pPr marL="0" marR="0" algn="ctr">
                        <a:buNone/>
                      </a:pPr>
                      <a:r>
                        <a:rPr lang="en-US" altLang="zh-CN" sz="1400" b="1" kern="100">
                          <a:effectLst/>
                          <a:latin typeface="+mn-ea"/>
                          <a:ea typeface="+mn-ea"/>
                        </a:rPr>
                        <a:t>140370.03</a:t>
                      </a:r>
                    </a:p>
                  </a:txBody>
                  <a:tcPr marL="57507" marR="57507" marT="38338" marB="38338" anchor="ctr"/>
                </a:tc>
                <a:tc>
                  <a:txBody>
                    <a:bodyPr/>
                    <a:lstStyle/>
                    <a:p>
                      <a:pPr marL="0" marR="0" algn="ctr">
                        <a:buNone/>
                      </a:pPr>
                      <a:r>
                        <a:rPr lang="en-US" altLang="zh-CN" sz="1400" b="1" kern="100">
                          <a:effectLst/>
                          <a:latin typeface="+mn-ea"/>
                          <a:ea typeface="+mn-ea"/>
                        </a:rPr>
                        <a:t>8.64</a:t>
                      </a:r>
                    </a:p>
                  </a:txBody>
                  <a:tcPr marL="57507" marR="57507" marT="38338" marB="38338" anchor="ctr"/>
                </a:tc>
                <a:tc>
                  <a:txBody>
                    <a:bodyPr/>
                    <a:lstStyle/>
                    <a:p>
                      <a:pPr marL="0" marR="0" algn="ctr">
                        <a:buNone/>
                      </a:pPr>
                      <a:r>
                        <a:rPr lang="en-US" altLang="zh-CN" sz="1400" b="1" kern="100" dirty="0">
                          <a:effectLst/>
                          <a:latin typeface="+mn-ea"/>
                          <a:ea typeface="+mn-ea"/>
                        </a:rPr>
                        <a:t>54113.65</a:t>
                      </a:r>
                    </a:p>
                  </a:txBody>
                  <a:tcPr marL="57507" marR="57507" marT="38338" marB="38338" anchor="ctr"/>
                </a:tc>
                <a:tc>
                  <a:txBody>
                    <a:bodyPr/>
                    <a:lstStyle/>
                    <a:p>
                      <a:pPr marL="0" marR="0" algn="ctr">
                        <a:buNone/>
                      </a:pPr>
                      <a:r>
                        <a:rPr lang="en-US" altLang="zh-CN" sz="1400" b="1" kern="100" dirty="0">
                          <a:effectLst/>
                          <a:latin typeface="+mn-ea"/>
                          <a:ea typeface="+mn-ea"/>
                        </a:rPr>
                        <a:t>3.53</a:t>
                      </a:r>
                    </a:p>
                  </a:txBody>
                  <a:tcPr marL="57507" marR="57507" marT="38338" marB="38338" anchor="ctr"/>
                </a:tc>
                <a:tc>
                  <a:txBody>
                    <a:bodyPr/>
                    <a:lstStyle/>
                    <a:p>
                      <a:pPr marL="0" marR="0" algn="ctr">
                        <a:buNone/>
                      </a:pPr>
                      <a:r>
                        <a:rPr lang="en-US" altLang="zh-CN" sz="1400" b="1" kern="100">
                          <a:effectLst/>
                          <a:latin typeface="+mn-ea"/>
                          <a:ea typeface="+mn-ea"/>
                        </a:rPr>
                        <a:t>2007.59</a:t>
                      </a:r>
                    </a:p>
                  </a:txBody>
                  <a:tcPr marL="57507" marR="57507" marT="38338" marB="38338" anchor="ctr"/>
                </a:tc>
                <a:tc>
                  <a:txBody>
                    <a:bodyPr/>
                    <a:lstStyle/>
                    <a:p>
                      <a:pPr marL="0" marR="0" algn="ctr">
                        <a:buNone/>
                      </a:pPr>
                      <a:r>
                        <a:rPr lang="en-US" altLang="zh-CN" sz="1400" b="1" kern="100" dirty="0">
                          <a:effectLst/>
                          <a:latin typeface="+mn-ea"/>
                          <a:ea typeface="+mn-ea"/>
                        </a:rPr>
                        <a:t>17.17</a:t>
                      </a:r>
                    </a:p>
                  </a:txBody>
                  <a:tcPr marL="57507" marR="57507" marT="38338" marB="38338" anchor="ctr"/>
                </a:tc>
                <a:tc>
                  <a:txBody>
                    <a:bodyPr/>
                    <a:lstStyle/>
                    <a:p>
                      <a:pPr marL="0" marR="0" algn="ctr">
                        <a:buNone/>
                      </a:pPr>
                      <a:r>
                        <a:rPr lang="en-US" altLang="zh-CN" sz="1400" b="1" kern="100">
                          <a:effectLst/>
                          <a:latin typeface="+mn-ea"/>
                          <a:ea typeface="+mn-ea"/>
                        </a:rPr>
                        <a:t>39827.70</a:t>
                      </a:r>
                    </a:p>
                  </a:txBody>
                  <a:tcPr marL="57507" marR="57507" marT="38338" marB="38338" anchor="ctr"/>
                </a:tc>
                <a:tc>
                  <a:txBody>
                    <a:bodyPr/>
                    <a:lstStyle/>
                    <a:p>
                      <a:pPr marL="0" marR="0" algn="ctr">
                        <a:buNone/>
                      </a:pPr>
                      <a:r>
                        <a:rPr lang="en-US" altLang="zh-CN" sz="1400" b="1" kern="100">
                          <a:effectLst/>
                          <a:latin typeface="+mn-ea"/>
                          <a:ea typeface="+mn-ea"/>
                        </a:rPr>
                        <a:t>12.98</a:t>
                      </a:r>
                    </a:p>
                  </a:txBody>
                  <a:tcPr marL="57507" marR="57507" marT="38338" marB="38338" anchor="ctr"/>
                </a:tc>
                <a:extLst>
                  <a:ext uri="{0D108BD9-81ED-4DB2-BD59-A6C34878D82A}">
                    <a16:rowId xmlns:a16="http://schemas.microsoft.com/office/drawing/2014/main" val="3245876147"/>
                  </a:ext>
                </a:extLst>
              </a:tr>
              <a:tr h="409105">
                <a:tc>
                  <a:txBody>
                    <a:bodyPr/>
                    <a:lstStyle/>
                    <a:p>
                      <a:pPr marL="0" marR="0" algn="ctr">
                        <a:buNone/>
                      </a:pPr>
                      <a:r>
                        <a:rPr lang="en-US" altLang="zh-CN" sz="1400" b="1" kern="100">
                          <a:effectLst/>
                          <a:latin typeface="+mn-ea"/>
                          <a:ea typeface="+mn-ea"/>
                        </a:rPr>
                        <a:t>2015</a:t>
                      </a:r>
                    </a:p>
                  </a:txBody>
                  <a:tcPr marL="57507" marR="57507" marT="38338" marB="38338" anchor="ctr"/>
                </a:tc>
                <a:tc>
                  <a:txBody>
                    <a:bodyPr/>
                    <a:lstStyle/>
                    <a:p>
                      <a:pPr marL="0" marR="0" algn="ctr">
                        <a:buNone/>
                      </a:pPr>
                      <a:r>
                        <a:rPr lang="en-US" altLang="zh-CN" sz="1400" b="1" kern="100">
                          <a:effectLst/>
                          <a:latin typeface="+mn-ea"/>
                          <a:ea typeface="+mn-ea"/>
                        </a:rPr>
                        <a:t>152269.23</a:t>
                      </a:r>
                    </a:p>
                  </a:txBody>
                  <a:tcPr marL="57507" marR="57507" marT="38338" marB="38338" anchor="ctr"/>
                </a:tc>
                <a:tc>
                  <a:txBody>
                    <a:bodyPr/>
                    <a:lstStyle/>
                    <a:p>
                      <a:pPr marL="0" marR="0" algn="ctr">
                        <a:buNone/>
                      </a:pPr>
                      <a:r>
                        <a:rPr lang="en-US" altLang="zh-CN" sz="1400" b="1" kern="100" dirty="0">
                          <a:effectLst/>
                          <a:latin typeface="+mn-ea"/>
                          <a:ea typeface="+mn-ea"/>
                        </a:rPr>
                        <a:t>8.48</a:t>
                      </a:r>
                    </a:p>
                  </a:txBody>
                  <a:tcPr marL="57507" marR="57507" marT="38338" marB="38338" anchor="ctr"/>
                </a:tc>
                <a:tc>
                  <a:txBody>
                    <a:bodyPr/>
                    <a:lstStyle/>
                    <a:p>
                      <a:pPr marL="0" marR="0" algn="ctr">
                        <a:buNone/>
                      </a:pPr>
                      <a:r>
                        <a:rPr lang="en-US" altLang="zh-CN" sz="1400" b="1" kern="100">
                          <a:effectLst/>
                          <a:latin typeface="+mn-ea"/>
                          <a:ea typeface="+mn-ea"/>
                        </a:rPr>
                        <a:t>42338.14</a:t>
                      </a:r>
                    </a:p>
                  </a:txBody>
                  <a:tcPr marL="57507" marR="57507" marT="38338" marB="38338" anchor="ctr"/>
                </a:tc>
                <a:tc>
                  <a:txBody>
                    <a:bodyPr/>
                    <a:lstStyle/>
                    <a:p>
                      <a:pPr marL="0" marR="0" algn="ctr">
                        <a:buNone/>
                      </a:pPr>
                      <a:r>
                        <a:rPr lang="en-US" altLang="zh-CN" sz="1400" b="1" kern="100" dirty="0">
                          <a:effectLst/>
                          <a:latin typeface="+mn-ea"/>
                          <a:ea typeface="+mn-ea"/>
                        </a:rPr>
                        <a:t>-21.76</a:t>
                      </a:r>
                    </a:p>
                  </a:txBody>
                  <a:tcPr marL="57507" marR="57507" marT="38338" marB="38338" anchor="ctr"/>
                </a:tc>
                <a:tc>
                  <a:txBody>
                    <a:bodyPr/>
                    <a:lstStyle/>
                    <a:p>
                      <a:pPr marL="0" marR="0" algn="ctr">
                        <a:buNone/>
                      </a:pPr>
                      <a:r>
                        <a:rPr lang="en-US" altLang="zh-CN" sz="1400" b="1" kern="100" dirty="0">
                          <a:effectLst/>
                          <a:latin typeface="+mn-ea"/>
                          <a:ea typeface="+mn-ea"/>
                        </a:rPr>
                        <a:t>2550.98</a:t>
                      </a:r>
                    </a:p>
                  </a:txBody>
                  <a:tcPr marL="57507" marR="57507" marT="38338" marB="38338" anchor="ctr"/>
                </a:tc>
                <a:tc>
                  <a:txBody>
                    <a:bodyPr/>
                    <a:lstStyle/>
                    <a:p>
                      <a:pPr marL="0" marR="0" algn="ctr">
                        <a:buNone/>
                      </a:pPr>
                      <a:r>
                        <a:rPr lang="en-US" altLang="zh-CN" sz="1400" b="1" kern="100" dirty="0">
                          <a:effectLst/>
                          <a:latin typeface="+mn-ea"/>
                          <a:ea typeface="+mn-ea"/>
                        </a:rPr>
                        <a:t>27.07</a:t>
                      </a:r>
                    </a:p>
                  </a:txBody>
                  <a:tcPr marL="57507" marR="57507" marT="38338" marB="38338" anchor="ctr"/>
                </a:tc>
                <a:tc>
                  <a:txBody>
                    <a:bodyPr/>
                    <a:lstStyle/>
                    <a:p>
                      <a:pPr marL="0" marR="0" algn="ctr">
                        <a:buNone/>
                      </a:pPr>
                      <a:r>
                        <a:rPr lang="en-US" altLang="zh-CN" sz="1400" b="1" kern="100">
                          <a:effectLst/>
                          <a:latin typeface="+mn-ea"/>
                          <a:ea typeface="+mn-ea"/>
                        </a:rPr>
                        <a:t>46012.10</a:t>
                      </a:r>
                    </a:p>
                  </a:txBody>
                  <a:tcPr marL="57507" marR="57507" marT="38338" marB="38338" anchor="ctr"/>
                </a:tc>
                <a:tc>
                  <a:txBody>
                    <a:bodyPr/>
                    <a:lstStyle/>
                    <a:p>
                      <a:pPr marL="0" marR="0" algn="ctr">
                        <a:buNone/>
                      </a:pPr>
                      <a:r>
                        <a:rPr lang="en-US" altLang="zh-CN" sz="1400" b="1" kern="100">
                          <a:effectLst/>
                          <a:latin typeface="+mn-ea"/>
                          <a:ea typeface="+mn-ea"/>
                        </a:rPr>
                        <a:t>15.53</a:t>
                      </a:r>
                    </a:p>
                  </a:txBody>
                  <a:tcPr marL="57507" marR="57507" marT="38338" marB="38338" anchor="ctr"/>
                </a:tc>
                <a:extLst>
                  <a:ext uri="{0D108BD9-81ED-4DB2-BD59-A6C34878D82A}">
                    <a16:rowId xmlns:a16="http://schemas.microsoft.com/office/drawing/2014/main" val="3465507626"/>
                  </a:ext>
                </a:extLst>
              </a:tr>
              <a:tr h="409105">
                <a:tc>
                  <a:txBody>
                    <a:bodyPr/>
                    <a:lstStyle/>
                    <a:p>
                      <a:pPr marL="0" marR="0" algn="ctr">
                        <a:buNone/>
                      </a:pPr>
                      <a:r>
                        <a:rPr lang="en-US" altLang="zh-CN" sz="1400" b="1" kern="100">
                          <a:effectLst/>
                          <a:latin typeface="+mn-ea"/>
                          <a:ea typeface="+mn-ea"/>
                        </a:rPr>
                        <a:t>2016</a:t>
                      </a:r>
                    </a:p>
                  </a:txBody>
                  <a:tcPr marL="57507" marR="57507" marT="38338" marB="38338" anchor="ctr"/>
                </a:tc>
                <a:tc>
                  <a:txBody>
                    <a:bodyPr/>
                    <a:lstStyle/>
                    <a:p>
                      <a:pPr marL="0" marR="0" algn="ctr">
                        <a:buNone/>
                      </a:pPr>
                      <a:r>
                        <a:rPr lang="en-US" altLang="zh-CN" sz="1400" b="1" kern="100" dirty="0">
                          <a:effectLst/>
                          <a:latin typeface="+mn-ea"/>
                          <a:ea typeface="+mn-ea"/>
                        </a:rPr>
                        <a:t>159604.97</a:t>
                      </a:r>
                    </a:p>
                  </a:txBody>
                  <a:tcPr marL="57507" marR="57507" marT="38338" marB="38338" anchor="ctr"/>
                </a:tc>
                <a:tc>
                  <a:txBody>
                    <a:bodyPr/>
                    <a:lstStyle/>
                    <a:p>
                      <a:pPr marL="0" marR="0" algn="ctr">
                        <a:buNone/>
                      </a:pPr>
                      <a:r>
                        <a:rPr lang="en-US" altLang="zh-CN" sz="1400" b="1" kern="100">
                          <a:effectLst/>
                          <a:latin typeface="+mn-ea"/>
                          <a:ea typeface="+mn-ea"/>
                        </a:rPr>
                        <a:t>4.82</a:t>
                      </a:r>
                    </a:p>
                  </a:txBody>
                  <a:tcPr marL="57507" marR="57507" marT="38338" marB="38338" anchor="ctr"/>
                </a:tc>
                <a:tc>
                  <a:txBody>
                    <a:bodyPr/>
                    <a:lstStyle/>
                    <a:p>
                      <a:pPr marL="0" marR="0" algn="ctr">
                        <a:buNone/>
                      </a:pPr>
                      <a:r>
                        <a:rPr lang="en-US" altLang="zh-CN" sz="1400" b="1" kern="100" dirty="0">
                          <a:effectLst/>
                          <a:latin typeface="+mn-ea"/>
                          <a:ea typeface="+mn-ea"/>
                        </a:rPr>
                        <a:t>46643.31</a:t>
                      </a:r>
                    </a:p>
                  </a:txBody>
                  <a:tcPr marL="57507" marR="57507" marT="38338" marB="38338" anchor="ctr"/>
                </a:tc>
                <a:tc>
                  <a:txBody>
                    <a:bodyPr/>
                    <a:lstStyle/>
                    <a:p>
                      <a:pPr marL="0" marR="0" algn="ctr">
                        <a:buNone/>
                      </a:pPr>
                      <a:r>
                        <a:rPr lang="en-US" altLang="zh-CN" sz="1400" b="1" kern="100" dirty="0">
                          <a:effectLst/>
                          <a:latin typeface="+mn-ea"/>
                          <a:ea typeface="+mn-ea"/>
                        </a:rPr>
                        <a:t>10.17</a:t>
                      </a:r>
                    </a:p>
                  </a:txBody>
                  <a:tcPr marL="57507" marR="57507" marT="38338" marB="38338" anchor="ctr"/>
                </a:tc>
                <a:tc>
                  <a:txBody>
                    <a:bodyPr/>
                    <a:lstStyle/>
                    <a:p>
                      <a:pPr marL="0" marR="0" algn="ctr">
                        <a:buNone/>
                      </a:pPr>
                      <a:r>
                        <a:rPr lang="en-US" altLang="zh-CN" sz="1400" b="1" kern="100" dirty="0">
                          <a:effectLst/>
                          <a:latin typeface="+mn-ea"/>
                          <a:ea typeface="+mn-ea"/>
                        </a:rPr>
                        <a:t>2608.95</a:t>
                      </a:r>
                    </a:p>
                  </a:txBody>
                  <a:tcPr marL="57507" marR="57507" marT="38338" marB="38338" anchor="ctr"/>
                </a:tc>
                <a:tc>
                  <a:txBody>
                    <a:bodyPr/>
                    <a:lstStyle/>
                    <a:p>
                      <a:pPr marL="0" marR="0" algn="ctr">
                        <a:buNone/>
                      </a:pPr>
                      <a:r>
                        <a:rPr lang="en-US" altLang="zh-CN" sz="1400" b="1" kern="100" dirty="0">
                          <a:effectLst/>
                          <a:latin typeface="+mn-ea"/>
                          <a:ea typeface="+mn-ea"/>
                        </a:rPr>
                        <a:t>2.27</a:t>
                      </a:r>
                    </a:p>
                  </a:txBody>
                  <a:tcPr marL="57507" marR="57507" marT="38338" marB="38338" anchor="ctr"/>
                </a:tc>
                <a:tc>
                  <a:txBody>
                    <a:bodyPr/>
                    <a:lstStyle/>
                    <a:p>
                      <a:pPr marL="0" marR="0" algn="ctr">
                        <a:buNone/>
                      </a:pPr>
                      <a:r>
                        <a:rPr lang="en-US" altLang="zh-CN" sz="1400" b="1" kern="100" dirty="0">
                          <a:effectLst/>
                          <a:latin typeface="+mn-ea"/>
                          <a:ea typeface="+mn-ea"/>
                        </a:rPr>
                        <a:t>53562.70</a:t>
                      </a:r>
                    </a:p>
                  </a:txBody>
                  <a:tcPr marL="57507" marR="57507" marT="38338" marB="38338" anchor="ctr"/>
                </a:tc>
                <a:tc>
                  <a:txBody>
                    <a:bodyPr/>
                    <a:lstStyle/>
                    <a:p>
                      <a:pPr marL="0" marR="0" algn="ctr">
                        <a:buNone/>
                      </a:pPr>
                      <a:r>
                        <a:rPr lang="en-US" altLang="zh-CN" sz="1400" b="1" kern="100">
                          <a:effectLst/>
                          <a:latin typeface="+mn-ea"/>
                          <a:ea typeface="+mn-ea"/>
                        </a:rPr>
                        <a:t>16.41</a:t>
                      </a:r>
                    </a:p>
                  </a:txBody>
                  <a:tcPr marL="57507" marR="57507" marT="38338" marB="38338" anchor="ctr"/>
                </a:tc>
                <a:extLst>
                  <a:ext uri="{0D108BD9-81ED-4DB2-BD59-A6C34878D82A}">
                    <a16:rowId xmlns:a16="http://schemas.microsoft.com/office/drawing/2014/main" val="4024620554"/>
                  </a:ext>
                </a:extLst>
              </a:tr>
              <a:tr h="409105">
                <a:tc>
                  <a:txBody>
                    <a:bodyPr/>
                    <a:lstStyle/>
                    <a:p>
                      <a:pPr marL="0" marR="0" algn="ctr">
                        <a:buNone/>
                      </a:pPr>
                      <a:r>
                        <a:rPr lang="en-US" altLang="zh-CN" sz="1400" b="1" kern="100">
                          <a:effectLst/>
                          <a:latin typeface="+mn-ea"/>
                          <a:ea typeface="+mn-ea"/>
                        </a:rPr>
                        <a:t>2017</a:t>
                      </a:r>
                    </a:p>
                  </a:txBody>
                  <a:tcPr marL="57507" marR="57507" marT="38338" marB="38338" anchor="ctr"/>
                </a:tc>
                <a:tc>
                  <a:txBody>
                    <a:bodyPr/>
                    <a:lstStyle/>
                    <a:p>
                      <a:pPr marL="0" marR="0" algn="ctr">
                        <a:buNone/>
                      </a:pPr>
                      <a:r>
                        <a:rPr lang="en-US" altLang="zh-CN" sz="1400" b="1" kern="100">
                          <a:effectLst/>
                          <a:latin typeface="+mn-ea"/>
                          <a:ea typeface="+mn-ea"/>
                        </a:rPr>
                        <a:t>172592.77</a:t>
                      </a:r>
                    </a:p>
                  </a:txBody>
                  <a:tcPr marL="57507" marR="57507" marT="38338" marB="38338" anchor="ctr"/>
                </a:tc>
                <a:tc>
                  <a:txBody>
                    <a:bodyPr/>
                    <a:lstStyle/>
                    <a:p>
                      <a:pPr marL="0" marR="0" algn="ctr">
                        <a:buNone/>
                      </a:pPr>
                      <a:r>
                        <a:rPr lang="en-US" altLang="zh-CN" sz="1400" b="1" kern="100">
                          <a:effectLst/>
                          <a:latin typeface="+mn-ea"/>
                          <a:ea typeface="+mn-ea"/>
                        </a:rPr>
                        <a:t>8.14</a:t>
                      </a:r>
                    </a:p>
                  </a:txBody>
                  <a:tcPr marL="57507" marR="57507" marT="38338" marB="38338" anchor="ctr"/>
                </a:tc>
                <a:tc>
                  <a:txBody>
                    <a:bodyPr/>
                    <a:lstStyle/>
                    <a:p>
                      <a:pPr marL="0" marR="0" algn="ctr">
                        <a:buNone/>
                      </a:pPr>
                      <a:r>
                        <a:rPr lang="en-US" altLang="zh-CN" sz="1400" b="1" kern="100">
                          <a:effectLst/>
                          <a:latin typeface="+mn-ea"/>
                          <a:ea typeface="+mn-ea"/>
                        </a:rPr>
                        <a:t>61479.66</a:t>
                      </a:r>
                    </a:p>
                  </a:txBody>
                  <a:tcPr marL="57507" marR="57507" marT="38338" marB="38338" anchor="ctr"/>
                </a:tc>
                <a:tc>
                  <a:txBody>
                    <a:bodyPr/>
                    <a:lstStyle/>
                    <a:p>
                      <a:pPr marL="0" marR="0" algn="ctr">
                        <a:buNone/>
                      </a:pPr>
                      <a:r>
                        <a:rPr lang="en-US" altLang="zh-CN" sz="1400" b="1" kern="100">
                          <a:effectLst/>
                          <a:latin typeface="+mn-ea"/>
                          <a:ea typeface="+mn-ea"/>
                        </a:rPr>
                        <a:t>31.81</a:t>
                      </a:r>
                    </a:p>
                  </a:txBody>
                  <a:tcPr marL="57507" marR="57507" marT="38338" marB="38338" anchor="ctr"/>
                </a:tc>
                <a:tc>
                  <a:txBody>
                    <a:bodyPr/>
                    <a:lstStyle/>
                    <a:p>
                      <a:pPr marL="0" marR="0" algn="ctr">
                        <a:buNone/>
                      </a:pPr>
                      <a:r>
                        <a:rPr lang="en-US" altLang="zh-CN" sz="1400" b="1" kern="100" dirty="0">
                          <a:effectLst/>
                          <a:latin typeface="+mn-ea"/>
                          <a:ea typeface="+mn-ea"/>
                        </a:rPr>
                        <a:t>2580.90</a:t>
                      </a:r>
                    </a:p>
                  </a:txBody>
                  <a:tcPr marL="57507" marR="57507" marT="38338" marB="38338" anchor="ctr"/>
                </a:tc>
                <a:tc>
                  <a:txBody>
                    <a:bodyPr/>
                    <a:lstStyle/>
                    <a:p>
                      <a:pPr marL="0" marR="0" algn="ctr">
                        <a:buNone/>
                      </a:pPr>
                      <a:r>
                        <a:rPr lang="en-US" altLang="zh-CN" sz="1400" b="1" kern="100" dirty="0">
                          <a:effectLst/>
                          <a:latin typeface="+mn-ea"/>
                          <a:ea typeface="+mn-ea"/>
                        </a:rPr>
                        <a:t>-1.08</a:t>
                      </a:r>
                    </a:p>
                  </a:txBody>
                  <a:tcPr marL="57507" marR="57507" marT="38338" marB="38338" anchor="ctr"/>
                </a:tc>
                <a:tc>
                  <a:txBody>
                    <a:bodyPr/>
                    <a:lstStyle/>
                    <a:p>
                      <a:pPr marL="0" marR="0" algn="ctr">
                        <a:buNone/>
                      </a:pPr>
                      <a:r>
                        <a:rPr lang="en-US" altLang="zh-CN" sz="1400" b="1" kern="100" dirty="0">
                          <a:effectLst/>
                          <a:latin typeface="+mn-ea"/>
                          <a:ea typeface="+mn-ea"/>
                        </a:rPr>
                        <a:t>67154.50</a:t>
                      </a:r>
                    </a:p>
                  </a:txBody>
                  <a:tcPr marL="57507" marR="57507" marT="38338" marB="38338" anchor="ctr"/>
                </a:tc>
                <a:tc>
                  <a:txBody>
                    <a:bodyPr/>
                    <a:lstStyle/>
                    <a:p>
                      <a:pPr marL="0" marR="0" algn="ctr">
                        <a:buNone/>
                      </a:pPr>
                      <a:r>
                        <a:rPr lang="en-US" altLang="zh-CN" sz="1400" b="1" kern="100">
                          <a:effectLst/>
                          <a:latin typeface="+mn-ea"/>
                          <a:ea typeface="+mn-ea"/>
                        </a:rPr>
                        <a:t>25.38</a:t>
                      </a:r>
                    </a:p>
                  </a:txBody>
                  <a:tcPr marL="57507" marR="57507" marT="38338" marB="38338" anchor="ctr"/>
                </a:tc>
                <a:extLst>
                  <a:ext uri="{0D108BD9-81ED-4DB2-BD59-A6C34878D82A}">
                    <a16:rowId xmlns:a16="http://schemas.microsoft.com/office/drawing/2014/main" val="3896601280"/>
                  </a:ext>
                </a:extLst>
              </a:tr>
              <a:tr h="409105">
                <a:tc>
                  <a:txBody>
                    <a:bodyPr/>
                    <a:lstStyle/>
                    <a:p>
                      <a:pPr marL="0" marR="0" algn="ctr">
                        <a:buNone/>
                      </a:pPr>
                      <a:r>
                        <a:rPr lang="en-US" altLang="zh-CN" sz="1400" b="1" kern="100">
                          <a:effectLst/>
                          <a:latin typeface="+mn-ea"/>
                          <a:ea typeface="+mn-ea"/>
                        </a:rPr>
                        <a:t>2018</a:t>
                      </a:r>
                    </a:p>
                  </a:txBody>
                  <a:tcPr marL="57507" marR="57507" marT="38338" marB="38338" anchor="ctr"/>
                </a:tc>
                <a:tc>
                  <a:txBody>
                    <a:bodyPr/>
                    <a:lstStyle/>
                    <a:p>
                      <a:pPr marL="0" marR="0" algn="ctr">
                        <a:buNone/>
                      </a:pPr>
                      <a:r>
                        <a:rPr lang="en-US" altLang="zh-CN" sz="1400" b="1" kern="100">
                          <a:effectLst/>
                          <a:latin typeface="+mn-ea"/>
                          <a:ea typeface="+mn-ea"/>
                        </a:rPr>
                        <a:t>183359.84</a:t>
                      </a:r>
                    </a:p>
                  </a:txBody>
                  <a:tcPr marL="57507" marR="57507" marT="38338" marB="38338" anchor="ctr"/>
                </a:tc>
                <a:tc>
                  <a:txBody>
                    <a:bodyPr/>
                    <a:lstStyle/>
                    <a:p>
                      <a:pPr marL="0" marR="0" algn="ctr">
                        <a:buNone/>
                      </a:pPr>
                      <a:r>
                        <a:rPr lang="en-US" altLang="zh-CN" sz="1400" b="1" kern="100">
                          <a:effectLst/>
                          <a:latin typeface="+mn-ea"/>
                          <a:ea typeface="+mn-ea"/>
                        </a:rPr>
                        <a:t>6.24</a:t>
                      </a:r>
                    </a:p>
                  </a:txBody>
                  <a:tcPr marL="57507" marR="57507" marT="38338" marB="38338" anchor="ctr"/>
                </a:tc>
                <a:tc>
                  <a:txBody>
                    <a:bodyPr/>
                    <a:lstStyle/>
                    <a:p>
                      <a:pPr marL="0" marR="0" algn="ctr">
                        <a:buNone/>
                      </a:pPr>
                      <a:r>
                        <a:rPr lang="en-US" altLang="zh-CN" sz="1400" b="1" kern="100">
                          <a:effectLst/>
                          <a:latin typeface="+mn-ea"/>
                          <a:ea typeface="+mn-ea"/>
                        </a:rPr>
                        <a:t>75479.07</a:t>
                      </a:r>
                    </a:p>
                  </a:txBody>
                  <a:tcPr marL="57507" marR="57507" marT="38338" marB="38338" anchor="ctr"/>
                </a:tc>
                <a:tc>
                  <a:txBody>
                    <a:bodyPr/>
                    <a:lstStyle/>
                    <a:p>
                      <a:pPr marL="0" marR="0" algn="ctr">
                        <a:buNone/>
                      </a:pPr>
                      <a:r>
                        <a:rPr lang="en-US" altLang="zh-CN" sz="1400" b="1" kern="100">
                          <a:effectLst/>
                          <a:latin typeface="+mn-ea"/>
                          <a:ea typeface="+mn-ea"/>
                        </a:rPr>
                        <a:t>22.77</a:t>
                      </a:r>
                    </a:p>
                  </a:txBody>
                  <a:tcPr marL="57507" marR="57507" marT="38338" marB="38338" anchor="ctr"/>
                </a:tc>
                <a:tc>
                  <a:txBody>
                    <a:bodyPr/>
                    <a:lstStyle/>
                    <a:p>
                      <a:pPr marL="0" marR="0" algn="ctr">
                        <a:buNone/>
                      </a:pPr>
                      <a:r>
                        <a:rPr lang="en-US" altLang="zh-CN" sz="1400" b="1" kern="100" dirty="0">
                          <a:effectLst/>
                          <a:latin typeface="+mn-ea"/>
                          <a:ea typeface="+mn-ea"/>
                        </a:rPr>
                        <a:t>2905.79</a:t>
                      </a:r>
                    </a:p>
                  </a:txBody>
                  <a:tcPr marL="57507" marR="57507" marT="38338" marB="38338" anchor="ctr"/>
                </a:tc>
                <a:tc>
                  <a:txBody>
                    <a:bodyPr/>
                    <a:lstStyle/>
                    <a:p>
                      <a:pPr marL="0" marR="0" algn="ctr">
                        <a:buNone/>
                      </a:pPr>
                      <a:r>
                        <a:rPr lang="en-US" altLang="zh-CN" sz="1400" b="1" kern="100" dirty="0">
                          <a:effectLst/>
                          <a:latin typeface="+mn-ea"/>
                          <a:ea typeface="+mn-ea"/>
                        </a:rPr>
                        <a:t>12.59</a:t>
                      </a:r>
                    </a:p>
                  </a:txBody>
                  <a:tcPr marL="57507" marR="57507" marT="38338" marB="38338" anchor="ctr"/>
                </a:tc>
                <a:tc>
                  <a:txBody>
                    <a:bodyPr/>
                    <a:lstStyle/>
                    <a:p>
                      <a:pPr marL="0" marR="0" algn="ctr">
                        <a:buNone/>
                      </a:pPr>
                      <a:r>
                        <a:rPr lang="en-US" altLang="zh-CN" sz="1400" b="1" kern="100" dirty="0">
                          <a:effectLst/>
                          <a:latin typeface="+mn-ea"/>
                          <a:ea typeface="+mn-ea"/>
                        </a:rPr>
                        <a:t>79254.80</a:t>
                      </a:r>
                    </a:p>
                  </a:txBody>
                  <a:tcPr marL="57507" marR="57507" marT="38338" marB="38338" anchor="ctr"/>
                </a:tc>
                <a:tc>
                  <a:txBody>
                    <a:bodyPr/>
                    <a:lstStyle/>
                    <a:p>
                      <a:pPr marL="0" marR="0" algn="ctr">
                        <a:buNone/>
                      </a:pPr>
                      <a:r>
                        <a:rPr lang="en-US" altLang="zh-CN" sz="1400" b="1" kern="100">
                          <a:effectLst/>
                          <a:latin typeface="+mn-ea"/>
                          <a:ea typeface="+mn-ea"/>
                        </a:rPr>
                        <a:t>18.02</a:t>
                      </a:r>
                    </a:p>
                  </a:txBody>
                  <a:tcPr marL="57507" marR="57507" marT="38338" marB="38338" anchor="ctr"/>
                </a:tc>
                <a:extLst>
                  <a:ext uri="{0D108BD9-81ED-4DB2-BD59-A6C34878D82A}">
                    <a16:rowId xmlns:a16="http://schemas.microsoft.com/office/drawing/2014/main" val="2964446044"/>
                  </a:ext>
                </a:extLst>
              </a:tr>
              <a:tr h="409105">
                <a:tc>
                  <a:txBody>
                    <a:bodyPr/>
                    <a:lstStyle/>
                    <a:p>
                      <a:pPr marL="0" marR="0" algn="ctr">
                        <a:buNone/>
                      </a:pPr>
                      <a:r>
                        <a:rPr lang="en-US" altLang="zh-CN" sz="1400" b="1" kern="100">
                          <a:effectLst/>
                          <a:latin typeface="+mn-ea"/>
                          <a:ea typeface="+mn-ea"/>
                        </a:rPr>
                        <a:t>2019</a:t>
                      </a:r>
                    </a:p>
                  </a:txBody>
                  <a:tcPr marL="57507" marR="57507" marT="38338" marB="38338" anchor="ctr"/>
                </a:tc>
                <a:tc>
                  <a:txBody>
                    <a:bodyPr/>
                    <a:lstStyle/>
                    <a:p>
                      <a:pPr marL="0" marR="0" algn="ctr">
                        <a:buNone/>
                      </a:pPr>
                      <a:r>
                        <a:rPr lang="en-US" altLang="zh-CN" sz="1400" b="1" kern="100">
                          <a:effectLst/>
                          <a:latin typeface="+mn-ea"/>
                          <a:ea typeface="+mn-ea"/>
                        </a:rPr>
                        <a:t>190390.08</a:t>
                      </a:r>
                    </a:p>
                  </a:txBody>
                  <a:tcPr marL="57507" marR="57507" marT="38338" marB="38338" anchor="ctr"/>
                </a:tc>
                <a:tc>
                  <a:txBody>
                    <a:bodyPr/>
                    <a:lstStyle/>
                    <a:p>
                      <a:pPr marL="0" marR="0" algn="ctr">
                        <a:buNone/>
                      </a:pPr>
                      <a:r>
                        <a:rPr lang="en-US" altLang="zh-CN" sz="1400" b="1" kern="100">
                          <a:effectLst/>
                          <a:latin typeface="+mn-ea"/>
                          <a:ea typeface="+mn-ea"/>
                        </a:rPr>
                        <a:t>3.83</a:t>
                      </a:r>
                    </a:p>
                  </a:txBody>
                  <a:tcPr marL="57507" marR="57507" marT="38338" marB="38338" anchor="ctr"/>
                </a:tc>
                <a:tc>
                  <a:txBody>
                    <a:bodyPr/>
                    <a:lstStyle/>
                    <a:p>
                      <a:pPr marL="0" marR="0" algn="ctr">
                        <a:buNone/>
                      </a:pPr>
                      <a:r>
                        <a:rPr lang="en-US" altLang="zh-CN" sz="1400" b="1" kern="100">
                          <a:effectLst/>
                          <a:latin typeface="+mn-ea"/>
                          <a:ea typeface="+mn-ea"/>
                        </a:rPr>
                        <a:t>84517.72</a:t>
                      </a:r>
                    </a:p>
                  </a:txBody>
                  <a:tcPr marL="57507" marR="57507" marT="38338" marB="38338" anchor="ctr"/>
                </a:tc>
                <a:tc>
                  <a:txBody>
                    <a:bodyPr/>
                    <a:lstStyle/>
                    <a:p>
                      <a:pPr marL="0" marR="0" algn="ctr">
                        <a:buNone/>
                      </a:pPr>
                      <a:r>
                        <a:rPr lang="en-US" altLang="zh-CN" sz="1400" b="1" kern="100">
                          <a:effectLst/>
                          <a:latin typeface="+mn-ea"/>
                          <a:ea typeface="+mn-ea"/>
                        </a:rPr>
                        <a:t>11.98</a:t>
                      </a:r>
                    </a:p>
                  </a:txBody>
                  <a:tcPr marL="57507" marR="57507" marT="38338" marB="38338" anchor="ctr"/>
                </a:tc>
                <a:tc>
                  <a:txBody>
                    <a:bodyPr/>
                    <a:lstStyle/>
                    <a:p>
                      <a:pPr marL="0" marR="0" algn="ctr">
                        <a:buNone/>
                      </a:pPr>
                      <a:r>
                        <a:rPr lang="en-US" altLang="zh-CN" sz="1400" b="1" kern="100">
                          <a:effectLst/>
                          <a:latin typeface="+mn-ea"/>
                          <a:ea typeface="+mn-ea"/>
                        </a:rPr>
                        <a:t>3971.82</a:t>
                      </a:r>
                    </a:p>
                  </a:txBody>
                  <a:tcPr marL="57507" marR="57507" marT="38338" marB="38338" anchor="ctr"/>
                </a:tc>
                <a:tc>
                  <a:txBody>
                    <a:bodyPr/>
                    <a:lstStyle/>
                    <a:p>
                      <a:pPr marL="0" marR="0" algn="ctr">
                        <a:buNone/>
                      </a:pPr>
                      <a:r>
                        <a:rPr lang="en-US" altLang="zh-CN" sz="1400" b="1" kern="100" dirty="0">
                          <a:effectLst/>
                          <a:latin typeface="+mn-ea"/>
                          <a:ea typeface="+mn-ea"/>
                        </a:rPr>
                        <a:t>36.69</a:t>
                      </a:r>
                    </a:p>
                  </a:txBody>
                  <a:tcPr marL="57507" marR="57507" marT="38338" marB="38338" anchor="ctr"/>
                </a:tc>
                <a:tc>
                  <a:txBody>
                    <a:bodyPr/>
                    <a:lstStyle/>
                    <a:p>
                      <a:pPr marL="0" marR="0" algn="ctr">
                        <a:buNone/>
                      </a:pPr>
                      <a:r>
                        <a:rPr lang="en-US" altLang="zh-CN" sz="1400" b="1" kern="100" dirty="0">
                          <a:effectLst/>
                          <a:latin typeface="+mn-ea"/>
                          <a:ea typeface="+mn-ea"/>
                        </a:rPr>
                        <a:t>83550.40</a:t>
                      </a:r>
                    </a:p>
                  </a:txBody>
                  <a:tcPr marL="57507" marR="57507" marT="38338" marB="38338" anchor="ctr"/>
                </a:tc>
                <a:tc>
                  <a:txBody>
                    <a:bodyPr/>
                    <a:lstStyle/>
                    <a:p>
                      <a:pPr marL="0" marR="0" algn="ctr">
                        <a:buNone/>
                      </a:pPr>
                      <a:r>
                        <a:rPr lang="en-US" altLang="zh-CN" sz="1400" b="1" kern="100" dirty="0">
                          <a:effectLst/>
                          <a:latin typeface="+mn-ea"/>
                          <a:ea typeface="+mn-ea"/>
                        </a:rPr>
                        <a:t>5.42</a:t>
                      </a:r>
                    </a:p>
                  </a:txBody>
                  <a:tcPr marL="57507" marR="57507" marT="38338" marB="38338" anchor="ctr"/>
                </a:tc>
                <a:extLst>
                  <a:ext uri="{0D108BD9-81ED-4DB2-BD59-A6C34878D82A}">
                    <a16:rowId xmlns:a16="http://schemas.microsoft.com/office/drawing/2014/main" val="2617462205"/>
                  </a:ext>
                </a:extLst>
              </a:tr>
              <a:tr h="409105">
                <a:tc>
                  <a:txBody>
                    <a:bodyPr/>
                    <a:lstStyle/>
                    <a:p>
                      <a:pPr marL="0" marR="0" algn="ctr">
                        <a:buNone/>
                      </a:pPr>
                      <a:r>
                        <a:rPr lang="en-US" altLang="zh-CN" sz="1400" b="1" kern="100">
                          <a:effectLst/>
                          <a:latin typeface="+mn-ea"/>
                          <a:ea typeface="+mn-ea"/>
                        </a:rPr>
                        <a:t>2020</a:t>
                      </a:r>
                    </a:p>
                  </a:txBody>
                  <a:tcPr marL="57507" marR="57507" marT="38338" marB="38338" anchor="ctr"/>
                </a:tc>
                <a:tc>
                  <a:txBody>
                    <a:bodyPr/>
                    <a:lstStyle/>
                    <a:p>
                      <a:pPr marL="0" marR="0" algn="ctr">
                        <a:buNone/>
                      </a:pPr>
                      <a:r>
                        <a:rPr lang="en-US" altLang="zh-CN" sz="1400" b="1" kern="100" dirty="0">
                          <a:effectLst/>
                          <a:latin typeface="+mn-ea"/>
                          <a:ea typeface="+mn-ea"/>
                        </a:rPr>
                        <a:t>182913.88</a:t>
                      </a:r>
                    </a:p>
                  </a:txBody>
                  <a:tcPr marL="57507" marR="57507" marT="38338" marB="38338" anchor="ctr"/>
                </a:tc>
                <a:tc>
                  <a:txBody>
                    <a:bodyPr/>
                    <a:lstStyle/>
                    <a:p>
                      <a:pPr marL="0" marR="0" algn="ctr">
                        <a:buNone/>
                      </a:pPr>
                      <a:r>
                        <a:rPr lang="en-US" altLang="zh-CN" sz="1400" b="1" kern="100">
                          <a:effectLst/>
                          <a:latin typeface="+mn-ea"/>
                          <a:ea typeface="+mn-ea"/>
                        </a:rPr>
                        <a:t>-3.93</a:t>
                      </a:r>
                    </a:p>
                  </a:txBody>
                  <a:tcPr marL="57507" marR="57507" marT="38338" marB="38338" anchor="ctr"/>
                </a:tc>
                <a:tc>
                  <a:txBody>
                    <a:bodyPr/>
                    <a:lstStyle/>
                    <a:p>
                      <a:pPr marL="0" marR="0" algn="ctr">
                        <a:buNone/>
                      </a:pPr>
                      <a:r>
                        <a:rPr lang="en-US" altLang="zh-CN" sz="1400" b="1" kern="100">
                          <a:effectLst/>
                          <a:latin typeface="+mn-ea"/>
                          <a:ea typeface="+mn-ea"/>
                        </a:rPr>
                        <a:t>93491.26</a:t>
                      </a:r>
                    </a:p>
                  </a:txBody>
                  <a:tcPr marL="57507" marR="57507" marT="38338" marB="38338" anchor="ctr"/>
                </a:tc>
                <a:tc>
                  <a:txBody>
                    <a:bodyPr/>
                    <a:lstStyle/>
                    <a:p>
                      <a:pPr marL="0" marR="0" algn="ctr">
                        <a:buNone/>
                      </a:pPr>
                      <a:r>
                        <a:rPr lang="en-US" altLang="zh-CN" sz="1400" b="1" kern="100">
                          <a:effectLst/>
                          <a:latin typeface="+mn-ea"/>
                          <a:ea typeface="+mn-ea"/>
                        </a:rPr>
                        <a:t>10.62</a:t>
                      </a:r>
                    </a:p>
                  </a:txBody>
                  <a:tcPr marL="57507" marR="57507" marT="38338" marB="38338" anchor="ctr"/>
                </a:tc>
                <a:tc>
                  <a:txBody>
                    <a:bodyPr/>
                    <a:lstStyle/>
                    <a:p>
                      <a:pPr marL="0" marR="0" algn="ctr">
                        <a:buNone/>
                      </a:pPr>
                      <a:r>
                        <a:rPr lang="en-US" altLang="zh-CN" sz="1400" b="1" kern="100">
                          <a:effectLst/>
                          <a:latin typeface="+mn-ea"/>
                          <a:ea typeface="+mn-ea"/>
                        </a:rPr>
                        <a:t>4774.55</a:t>
                      </a:r>
                    </a:p>
                  </a:txBody>
                  <a:tcPr marL="57507" marR="57507" marT="38338" marB="38338" anchor="ctr"/>
                </a:tc>
                <a:tc>
                  <a:txBody>
                    <a:bodyPr/>
                    <a:lstStyle/>
                    <a:p>
                      <a:pPr marL="0" marR="0" algn="ctr">
                        <a:buNone/>
                      </a:pPr>
                      <a:r>
                        <a:rPr lang="en-US" altLang="zh-CN" sz="1400" b="1" kern="100">
                          <a:effectLst/>
                          <a:latin typeface="+mn-ea"/>
                          <a:ea typeface="+mn-ea"/>
                        </a:rPr>
                        <a:t>20.21</a:t>
                      </a:r>
                    </a:p>
                  </a:txBody>
                  <a:tcPr marL="57507" marR="57507" marT="38338" marB="38338" anchor="ctr"/>
                </a:tc>
                <a:tc>
                  <a:txBody>
                    <a:bodyPr/>
                    <a:lstStyle/>
                    <a:p>
                      <a:pPr marL="0" marR="0" algn="ctr">
                        <a:buNone/>
                      </a:pPr>
                      <a:r>
                        <a:rPr lang="en-US" altLang="zh-CN" sz="1400" b="1" kern="100" dirty="0">
                          <a:effectLst/>
                          <a:latin typeface="+mn-ea"/>
                          <a:ea typeface="+mn-ea"/>
                        </a:rPr>
                        <a:t>75512.50</a:t>
                      </a:r>
                    </a:p>
                  </a:txBody>
                  <a:tcPr marL="57507" marR="57507" marT="38338" marB="38338" anchor="ctr"/>
                </a:tc>
                <a:tc>
                  <a:txBody>
                    <a:bodyPr/>
                    <a:lstStyle/>
                    <a:p>
                      <a:pPr marL="0" marR="0" algn="ctr">
                        <a:buNone/>
                      </a:pPr>
                      <a:r>
                        <a:rPr lang="en-US" altLang="zh-CN" sz="1400" b="1" kern="100" dirty="0">
                          <a:effectLst/>
                          <a:latin typeface="+mn-ea"/>
                          <a:ea typeface="+mn-ea"/>
                        </a:rPr>
                        <a:t>-9.62</a:t>
                      </a:r>
                    </a:p>
                  </a:txBody>
                  <a:tcPr marL="57507" marR="57507" marT="38338" marB="38338" anchor="ctr"/>
                </a:tc>
                <a:extLst>
                  <a:ext uri="{0D108BD9-81ED-4DB2-BD59-A6C34878D82A}">
                    <a16:rowId xmlns:a16="http://schemas.microsoft.com/office/drawing/2014/main" val="2625046991"/>
                  </a:ext>
                </a:extLst>
              </a:tr>
              <a:tr h="409105">
                <a:tc>
                  <a:txBody>
                    <a:bodyPr/>
                    <a:lstStyle/>
                    <a:p>
                      <a:pPr marL="0" marR="0" algn="ctr">
                        <a:buNone/>
                      </a:pPr>
                      <a:r>
                        <a:rPr lang="en-US" altLang="zh-CN" sz="1400" b="1" kern="100">
                          <a:effectLst/>
                          <a:latin typeface="+mn-ea"/>
                          <a:ea typeface="+mn-ea"/>
                        </a:rPr>
                        <a:t>2021</a:t>
                      </a:r>
                    </a:p>
                  </a:txBody>
                  <a:tcPr marL="57507" marR="57507" marT="38338" marB="38338" anchor="ctr"/>
                </a:tc>
                <a:tc>
                  <a:txBody>
                    <a:bodyPr/>
                    <a:lstStyle/>
                    <a:p>
                      <a:pPr marL="0" marR="0" algn="ctr">
                        <a:buNone/>
                      </a:pPr>
                      <a:r>
                        <a:rPr lang="en-US" altLang="zh-CN" sz="1400" b="1" kern="100">
                          <a:effectLst/>
                          <a:latin typeface="+mn-ea"/>
                          <a:ea typeface="+mn-ea"/>
                        </a:rPr>
                        <a:t>202554.64</a:t>
                      </a:r>
                    </a:p>
                  </a:txBody>
                  <a:tcPr marL="57507" marR="57507" marT="38338" marB="38338" anchor="ctr"/>
                </a:tc>
                <a:tc>
                  <a:txBody>
                    <a:bodyPr/>
                    <a:lstStyle/>
                    <a:p>
                      <a:pPr marL="0" marR="0" algn="ctr">
                        <a:buNone/>
                      </a:pPr>
                      <a:r>
                        <a:rPr lang="en-US" altLang="zh-CN" sz="1400" b="1" kern="100">
                          <a:effectLst/>
                          <a:latin typeface="+mn-ea"/>
                          <a:ea typeface="+mn-ea"/>
                        </a:rPr>
                        <a:t>10.74</a:t>
                      </a:r>
                    </a:p>
                  </a:txBody>
                  <a:tcPr marL="57507" marR="57507" marT="38338" marB="38338" anchor="ctr"/>
                </a:tc>
                <a:tc>
                  <a:txBody>
                    <a:bodyPr/>
                    <a:lstStyle/>
                    <a:p>
                      <a:pPr marL="0" marR="0" algn="ctr">
                        <a:buNone/>
                      </a:pPr>
                      <a:r>
                        <a:rPr lang="en-US" altLang="zh-CN" sz="1400" b="1" kern="100">
                          <a:effectLst/>
                          <a:latin typeface="+mn-ea"/>
                          <a:ea typeface="+mn-ea"/>
                        </a:rPr>
                        <a:t>98024.17</a:t>
                      </a:r>
                    </a:p>
                  </a:txBody>
                  <a:tcPr marL="57507" marR="57507" marT="38338" marB="38338" anchor="ctr"/>
                </a:tc>
                <a:tc>
                  <a:txBody>
                    <a:bodyPr/>
                    <a:lstStyle/>
                    <a:p>
                      <a:pPr marL="0" marR="0" algn="ctr">
                        <a:buNone/>
                      </a:pPr>
                      <a:r>
                        <a:rPr lang="en-US" altLang="zh-CN" sz="1400" b="1" kern="100">
                          <a:effectLst/>
                          <a:latin typeface="+mn-ea"/>
                          <a:ea typeface="+mn-ea"/>
                        </a:rPr>
                        <a:t>4.85</a:t>
                      </a:r>
                    </a:p>
                  </a:txBody>
                  <a:tcPr marL="57507" marR="57507" marT="38338" marB="38338" anchor="ctr"/>
                </a:tc>
                <a:tc>
                  <a:txBody>
                    <a:bodyPr/>
                    <a:lstStyle/>
                    <a:p>
                      <a:pPr marL="0" marR="0" algn="ctr">
                        <a:buNone/>
                      </a:pPr>
                      <a:r>
                        <a:rPr lang="en-US" altLang="zh-CN" sz="1400" b="1" kern="100">
                          <a:effectLst/>
                          <a:latin typeface="+mn-ea"/>
                          <a:ea typeface="+mn-ea"/>
                        </a:rPr>
                        <a:t>5170.43</a:t>
                      </a:r>
                    </a:p>
                  </a:txBody>
                  <a:tcPr marL="57507" marR="57507" marT="38338" marB="38338" anchor="ctr"/>
                </a:tc>
                <a:tc>
                  <a:txBody>
                    <a:bodyPr/>
                    <a:lstStyle/>
                    <a:p>
                      <a:pPr marL="0" marR="0" algn="ctr">
                        <a:buNone/>
                      </a:pPr>
                      <a:r>
                        <a:rPr lang="en-US" altLang="zh-CN" sz="1400" b="1" kern="100">
                          <a:effectLst/>
                          <a:latin typeface="+mn-ea"/>
                          <a:ea typeface="+mn-ea"/>
                        </a:rPr>
                        <a:t>8.29</a:t>
                      </a:r>
                    </a:p>
                  </a:txBody>
                  <a:tcPr marL="57507" marR="57507" marT="38338" marB="38338" anchor="ctr"/>
                </a:tc>
                <a:tc>
                  <a:txBody>
                    <a:bodyPr/>
                    <a:lstStyle/>
                    <a:p>
                      <a:pPr marL="0" marR="0" algn="ctr">
                        <a:buNone/>
                      </a:pPr>
                      <a:r>
                        <a:rPr lang="en-US" altLang="zh-CN" sz="1400" b="1" kern="100" dirty="0">
                          <a:effectLst/>
                          <a:latin typeface="+mn-ea"/>
                          <a:ea typeface="+mn-ea"/>
                        </a:rPr>
                        <a:t>96936.80</a:t>
                      </a:r>
                    </a:p>
                  </a:txBody>
                  <a:tcPr marL="57507" marR="57507" marT="38338" marB="38338" anchor="ctr"/>
                </a:tc>
                <a:tc>
                  <a:txBody>
                    <a:bodyPr/>
                    <a:lstStyle/>
                    <a:p>
                      <a:pPr marL="0" marR="0" algn="ctr">
                        <a:buNone/>
                      </a:pPr>
                      <a:r>
                        <a:rPr lang="en-US" altLang="zh-CN" sz="1400" b="1" kern="100" dirty="0">
                          <a:effectLst/>
                          <a:latin typeface="+mn-ea"/>
                          <a:ea typeface="+mn-ea"/>
                        </a:rPr>
                        <a:t>28.37</a:t>
                      </a:r>
                    </a:p>
                  </a:txBody>
                  <a:tcPr marL="57507" marR="57507" marT="38338" marB="38338" anchor="ctr"/>
                </a:tc>
                <a:extLst>
                  <a:ext uri="{0D108BD9-81ED-4DB2-BD59-A6C34878D82A}">
                    <a16:rowId xmlns:a16="http://schemas.microsoft.com/office/drawing/2014/main" val="88360315"/>
                  </a:ext>
                </a:extLst>
              </a:tr>
              <a:tr h="409105">
                <a:tc>
                  <a:txBody>
                    <a:bodyPr/>
                    <a:lstStyle/>
                    <a:p>
                      <a:pPr marL="0" marR="0" algn="ctr">
                        <a:buNone/>
                      </a:pPr>
                      <a:r>
                        <a:rPr lang="en-US" altLang="zh-CN" sz="1400" b="1" kern="100" dirty="0">
                          <a:effectLst/>
                          <a:latin typeface="+mn-ea"/>
                          <a:ea typeface="+mn-ea"/>
                        </a:rPr>
                        <a:t>2022</a:t>
                      </a:r>
                    </a:p>
                  </a:txBody>
                  <a:tcPr marL="57507" marR="57507" marT="38338" marB="38338" anchor="ctr"/>
                </a:tc>
                <a:tc>
                  <a:txBody>
                    <a:bodyPr/>
                    <a:lstStyle/>
                    <a:p>
                      <a:pPr marL="0" marR="0" algn="ctr">
                        <a:buNone/>
                      </a:pPr>
                      <a:r>
                        <a:rPr lang="en-US" altLang="zh-CN" sz="1400" b="1" kern="100">
                          <a:effectLst/>
                          <a:latin typeface="+mn-ea"/>
                          <a:ea typeface="+mn-ea"/>
                        </a:rPr>
                        <a:t>203649.29</a:t>
                      </a:r>
                    </a:p>
                  </a:txBody>
                  <a:tcPr marL="57507" marR="57507" marT="38338" marB="38338" anchor="ctr"/>
                </a:tc>
                <a:tc>
                  <a:txBody>
                    <a:bodyPr/>
                    <a:lstStyle/>
                    <a:p>
                      <a:pPr marL="0" marR="0" algn="ctr">
                        <a:buNone/>
                      </a:pPr>
                      <a:r>
                        <a:rPr lang="en-US" altLang="zh-CN" sz="1400" b="1" kern="100">
                          <a:effectLst/>
                          <a:latin typeface="+mn-ea"/>
                          <a:ea typeface="+mn-ea"/>
                        </a:rPr>
                        <a:t>0.54</a:t>
                      </a:r>
                    </a:p>
                  </a:txBody>
                  <a:tcPr marL="57507" marR="57507" marT="38338" marB="38338" anchor="ctr"/>
                </a:tc>
                <a:tc>
                  <a:txBody>
                    <a:bodyPr/>
                    <a:lstStyle/>
                    <a:p>
                      <a:pPr marL="0" marR="0" algn="ctr">
                        <a:buNone/>
                      </a:pPr>
                      <a:r>
                        <a:rPr lang="en-US" altLang="zh-CN" sz="1400" b="1" kern="100">
                          <a:effectLst/>
                          <a:latin typeface="+mn-ea"/>
                          <a:ea typeface="+mn-ea"/>
                        </a:rPr>
                        <a:t>77896.37</a:t>
                      </a:r>
                    </a:p>
                  </a:txBody>
                  <a:tcPr marL="57507" marR="57507" marT="38338" marB="38338" anchor="ctr"/>
                </a:tc>
                <a:tc>
                  <a:txBody>
                    <a:bodyPr/>
                    <a:lstStyle/>
                    <a:p>
                      <a:pPr marL="0" marR="0" algn="ctr">
                        <a:buNone/>
                      </a:pPr>
                      <a:r>
                        <a:rPr lang="en-US" altLang="zh-CN" sz="1400" b="1" kern="100">
                          <a:effectLst/>
                          <a:latin typeface="+mn-ea"/>
                          <a:ea typeface="+mn-ea"/>
                        </a:rPr>
                        <a:t>-20.53</a:t>
                      </a:r>
                    </a:p>
                  </a:txBody>
                  <a:tcPr marL="57507" marR="57507" marT="38338" marB="38338" anchor="ctr"/>
                </a:tc>
                <a:tc>
                  <a:txBody>
                    <a:bodyPr/>
                    <a:lstStyle/>
                    <a:p>
                      <a:pPr marL="0" marR="0" algn="ctr">
                        <a:buNone/>
                      </a:pPr>
                      <a:r>
                        <a:rPr lang="en-US" altLang="zh-CN" sz="1400" b="1" kern="100">
                          <a:effectLst/>
                          <a:latin typeface="+mn-ea"/>
                          <a:ea typeface="+mn-ea"/>
                        </a:rPr>
                        <a:t>5695.98</a:t>
                      </a:r>
                    </a:p>
                  </a:txBody>
                  <a:tcPr marL="57507" marR="57507" marT="38338" marB="38338" anchor="ctr"/>
                </a:tc>
                <a:tc>
                  <a:txBody>
                    <a:bodyPr/>
                    <a:lstStyle/>
                    <a:p>
                      <a:pPr marL="0" marR="0" algn="ctr">
                        <a:buNone/>
                      </a:pPr>
                      <a:r>
                        <a:rPr lang="en-US" altLang="zh-CN" sz="1400" b="1" kern="100">
                          <a:effectLst/>
                          <a:latin typeface="+mn-ea"/>
                          <a:ea typeface="+mn-ea"/>
                        </a:rPr>
                        <a:t>10.16</a:t>
                      </a:r>
                    </a:p>
                  </a:txBody>
                  <a:tcPr marL="57507" marR="57507" marT="38338" marB="38338" anchor="ctr"/>
                </a:tc>
                <a:tc>
                  <a:txBody>
                    <a:bodyPr/>
                    <a:lstStyle/>
                    <a:p>
                      <a:pPr marL="0" marR="0" algn="ctr">
                        <a:buNone/>
                      </a:pPr>
                      <a:r>
                        <a:rPr lang="en-US" altLang="zh-CN" sz="1400" b="1" kern="100">
                          <a:effectLst/>
                          <a:latin typeface="+mn-ea"/>
                          <a:ea typeface="+mn-ea"/>
                        </a:rPr>
                        <a:t>102504.80</a:t>
                      </a:r>
                    </a:p>
                  </a:txBody>
                  <a:tcPr marL="57507" marR="57507" marT="38338" marB="38338" anchor="ctr"/>
                </a:tc>
                <a:tc>
                  <a:txBody>
                    <a:bodyPr/>
                    <a:lstStyle/>
                    <a:p>
                      <a:pPr marL="0" marR="0" algn="ctr">
                        <a:buNone/>
                      </a:pPr>
                      <a:r>
                        <a:rPr lang="en-US" altLang="zh-CN" sz="1400" b="1" kern="100" dirty="0">
                          <a:effectLst/>
                          <a:latin typeface="+mn-ea"/>
                          <a:ea typeface="+mn-ea"/>
                        </a:rPr>
                        <a:t>5.74</a:t>
                      </a:r>
                    </a:p>
                  </a:txBody>
                  <a:tcPr marL="57507" marR="57507" marT="38338" marB="38338" anchor="ctr"/>
                </a:tc>
                <a:extLst>
                  <a:ext uri="{0D108BD9-81ED-4DB2-BD59-A6C34878D82A}">
                    <a16:rowId xmlns:a16="http://schemas.microsoft.com/office/drawing/2014/main" val="1543605986"/>
                  </a:ext>
                </a:extLst>
              </a:tr>
              <a:tr h="409105">
                <a:tc>
                  <a:txBody>
                    <a:bodyPr/>
                    <a:lstStyle/>
                    <a:p>
                      <a:pPr marL="0" marR="0" algn="ctr">
                        <a:buNone/>
                      </a:pPr>
                      <a:r>
                        <a:rPr lang="en-US" altLang="zh-CN" sz="1400" b="1" kern="100" dirty="0">
                          <a:effectLst/>
                          <a:latin typeface="+mn-ea"/>
                          <a:ea typeface="+mn-ea"/>
                        </a:rPr>
                        <a:t>2023</a:t>
                      </a:r>
                    </a:p>
                  </a:txBody>
                  <a:tcPr marL="57507" marR="57507" marT="38338" marB="38338" anchor="ctr"/>
                </a:tc>
                <a:tc>
                  <a:txBody>
                    <a:bodyPr/>
                    <a:lstStyle/>
                    <a:p>
                      <a:pPr marL="0" marR="0" algn="ctr">
                        <a:buNone/>
                      </a:pPr>
                      <a:r>
                        <a:rPr lang="en-US" altLang="zh-CN" sz="1400" b="1" kern="100" dirty="0">
                          <a:effectLst/>
                          <a:latin typeface="+mn-ea"/>
                          <a:ea typeface="+mn-ea"/>
                        </a:rPr>
                        <a:t>216795.43</a:t>
                      </a:r>
                    </a:p>
                  </a:txBody>
                  <a:tcPr marL="57507" marR="57507" marT="38338" marB="38338" anchor="ctr"/>
                </a:tc>
                <a:tc>
                  <a:txBody>
                    <a:bodyPr/>
                    <a:lstStyle/>
                    <a:p>
                      <a:pPr marL="0" marR="0" algn="ctr">
                        <a:buNone/>
                      </a:pPr>
                      <a:r>
                        <a:rPr lang="en-US" altLang="zh-CN" sz="1400" b="1" kern="100" dirty="0">
                          <a:effectLst/>
                          <a:latin typeface="+mn-ea"/>
                          <a:ea typeface="+mn-ea"/>
                        </a:rPr>
                        <a:t>6.46</a:t>
                      </a:r>
                    </a:p>
                  </a:txBody>
                  <a:tcPr marL="57507" marR="57507" marT="38338" marB="38338" anchor="ctr"/>
                </a:tc>
                <a:tc>
                  <a:txBody>
                    <a:bodyPr/>
                    <a:lstStyle/>
                    <a:p>
                      <a:pPr marL="0" marR="0" algn="ctr">
                        <a:buNone/>
                      </a:pPr>
                      <a:r>
                        <a:rPr lang="en-US" altLang="zh-CN" sz="1400" b="1" kern="100" dirty="0">
                          <a:effectLst/>
                          <a:latin typeface="+mn-ea"/>
                          <a:ea typeface="+mn-ea"/>
                        </a:rPr>
                        <a:t>70706.93</a:t>
                      </a:r>
                    </a:p>
                  </a:txBody>
                  <a:tcPr marL="57507" marR="57507" marT="38338" marB="38338" anchor="ctr"/>
                </a:tc>
                <a:tc>
                  <a:txBody>
                    <a:bodyPr/>
                    <a:lstStyle/>
                    <a:p>
                      <a:pPr marL="0" marR="0" algn="ctr">
                        <a:buNone/>
                      </a:pPr>
                      <a:r>
                        <a:rPr lang="en-US" altLang="zh-CN" sz="1400" b="1" kern="100" dirty="0">
                          <a:effectLst/>
                          <a:latin typeface="+mn-ea"/>
                          <a:ea typeface="+mn-ea"/>
                        </a:rPr>
                        <a:t>-9.23</a:t>
                      </a:r>
                    </a:p>
                  </a:txBody>
                  <a:tcPr marL="57507" marR="57507" marT="38338" marB="38338" anchor="ctr"/>
                </a:tc>
                <a:tc>
                  <a:txBody>
                    <a:bodyPr/>
                    <a:lstStyle/>
                    <a:p>
                      <a:pPr marL="0" marR="0" algn="ctr">
                        <a:buNone/>
                      </a:pPr>
                      <a:r>
                        <a:rPr lang="en-US" altLang="zh-CN" sz="1400" b="1" kern="100" dirty="0">
                          <a:effectLst/>
                          <a:latin typeface="+mn-ea"/>
                          <a:ea typeface="+mn-ea"/>
                        </a:rPr>
                        <a:t>6741.84</a:t>
                      </a:r>
                    </a:p>
                  </a:txBody>
                  <a:tcPr marL="57507" marR="57507" marT="38338" marB="38338" anchor="ctr"/>
                </a:tc>
                <a:tc>
                  <a:txBody>
                    <a:bodyPr/>
                    <a:lstStyle/>
                    <a:p>
                      <a:pPr marL="0" marR="0" algn="ctr">
                        <a:buNone/>
                      </a:pPr>
                      <a:r>
                        <a:rPr lang="en-US" altLang="zh-CN" sz="1400" b="1" kern="100" dirty="0">
                          <a:effectLst/>
                          <a:latin typeface="+mn-ea"/>
                          <a:ea typeface="+mn-ea"/>
                        </a:rPr>
                        <a:t>18.36</a:t>
                      </a:r>
                    </a:p>
                  </a:txBody>
                  <a:tcPr marL="57507" marR="57507" marT="38338" marB="38338" anchor="ctr"/>
                </a:tc>
                <a:tc>
                  <a:txBody>
                    <a:bodyPr/>
                    <a:lstStyle/>
                    <a:p>
                      <a:pPr marL="0" marR="0" algn="ctr">
                        <a:buNone/>
                      </a:pPr>
                      <a:r>
                        <a:rPr lang="en-US" altLang="zh-CN" sz="1400" b="1" kern="100" dirty="0">
                          <a:effectLst/>
                          <a:latin typeface="+mn-ea"/>
                          <a:ea typeface="+mn-ea"/>
                        </a:rPr>
                        <a:t>113020.07</a:t>
                      </a:r>
                    </a:p>
                  </a:txBody>
                  <a:tcPr marL="57507" marR="57507" marT="38338" marB="38338" anchor="ctr"/>
                </a:tc>
                <a:tc>
                  <a:txBody>
                    <a:bodyPr/>
                    <a:lstStyle/>
                    <a:p>
                      <a:pPr marL="0" marR="0" algn="ctr">
                        <a:buNone/>
                      </a:pPr>
                      <a:r>
                        <a:rPr lang="en-US" altLang="zh-CN" sz="1400" b="1" kern="100" dirty="0">
                          <a:effectLst/>
                          <a:latin typeface="+mn-ea"/>
                          <a:ea typeface="+mn-ea"/>
                        </a:rPr>
                        <a:t>10.26</a:t>
                      </a:r>
                    </a:p>
                  </a:txBody>
                  <a:tcPr marL="57507" marR="57507" marT="38338" marB="38338" anchor="ctr"/>
                </a:tc>
                <a:extLst>
                  <a:ext uri="{0D108BD9-81ED-4DB2-BD59-A6C34878D82A}">
                    <a16:rowId xmlns:a16="http://schemas.microsoft.com/office/drawing/2014/main" val="3812495514"/>
                  </a:ext>
                </a:extLst>
              </a:tr>
            </a:tbl>
          </a:graphicData>
        </a:graphic>
      </p:graphicFrame>
      <p:sp>
        <p:nvSpPr>
          <p:cNvPr id="8" name="文本框 7">
            <a:extLst>
              <a:ext uri="{FF2B5EF4-FFF2-40B4-BE49-F238E27FC236}">
                <a16:creationId xmlns:a16="http://schemas.microsoft.com/office/drawing/2014/main" id="{A2D56970-4698-56CF-688E-CB98F9E114E1}"/>
              </a:ext>
            </a:extLst>
          </p:cNvPr>
          <p:cNvSpPr txBox="1"/>
          <p:nvPr/>
        </p:nvSpPr>
        <p:spPr>
          <a:xfrm>
            <a:off x="4922942" y="6244590"/>
            <a:ext cx="6602204" cy="392928"/>
          </a:xfrm>
          <a:prstGeom prst="rect">
            <a:avLst/>
          </a:prstGeom>
          <a:noFill/>
        </p:spPr>
        <p:txBody>
          <a:bodyPr wrap="square">
            <a:spAutoFit/>
          </a:bodyPr>
          <a:lstStyle/>
          <a:p>
            <a:pPr marL="0" marR="0" algn="ctr">
              <a:lnSpc>
                <a:spcPct val="120000"/>
              </a:lnSpc>
              <a:spcBef>
                <a:spcPts val="780"/>
              </a:spcBef>
              <a:buNone/>
            </a:pPr>
            <a:r>
              <a:rPr lang="zh-CN" altLang="en-US" sz="1800" b="1" kern="100" dirty="0">
                <a:effectLst/>
                <a:latin typeface="宋体" panose="02010600030101010101" pitchFamily="2" charset="-122"/>
                <a:ea typeface="宋体" panose="02010600030101010101" pitchFamily="2" charset="-122"/>
              </a:rPr>
              <a:t>表</a:t>
            </a:r>
            <a:r>
              <a:rPr lang="en-US" altLang="zh-CN" sz="1800" b="1" kern="100" dirty="0">
                <a:effectLst/>
                <a:latin typeface="Times New Roman" panose="02020603050405020304" pitchFamily="18" charset="0"/>
              </a:rPr>
              <a:t>12</a:t>
            </a:r>
            <a:r>
              <a:rPr lang="en-US" altLang="zh-CN" sz="1800" b="1" kern="100" dirty="0">
                <a:effectLst/>
                <a:latin typeface="Times New Roman" panose="02020603050405020304" pitchFamily="18" charset="0"/>
                <a:ea typeface="宋体" panose="02010600030101010101" pitchFamily="2" charset="-122"/>
              </a:rPr>
              <a:t>-</a:t>
            </a:r>
            <a:r>
              <a:rPr lang="en-US" altLang="zh-CN" sz="1800" b="1" kern="100" dirty="0">
                <a:effectLst/>
                <a:latin typeface="Times New Roman" panose="02020603050405020304" pitchFamily="18" charset="0"/>
              </a:rPr>
              <a:t>2  </a:t>
            </a:r>
            <a:r>
              <a:rPr lang="zh-CN" altLang="en-US" sz="1800" b="1" kern="100" dirty="0">
                <a:effectLst/>
                <a:latin typeface="宋体" panose="02010600030101010101" pitchFamily="2" charset="-122"/>
                <a:ea typeface="宋体" panose="02010600030101010101" pitchFamily="2" charset="-122"/>
              </a:rPr>
              <a:t>预算性质分类财政收入规模（亿元）及增长速度（</a:t>
            </a:r>
            <a:r>
              <a:rPr lang="en-US" altLang="zh-CN" sz="1800" b="1" kern="100" dirty="0">
                <a:effectLst/>
                <a:latin typeface="Times New Roman" panose="02020603050405020304" pitchFamily="18" charset="0"/>
                <a:ea typeface="宋体" panose="02010600030101010101" pitchFamily="2" charset="-122"/>
              </a:rPr>
              <a:t>%</a:t>
            </a:r>
            <a:r>
              <a:rPr lang="zh-CN" altLang="en-US" sz="1800" b="1" kern="100" dirty="0">
                <a:effectLst/>
                <a:latin typeface="宋体" panose="02010600030101010101" pitchFamily="2" charset="-122"/>
                <a:ea typeface="宋体" panose="02010600030101010101" pitchFamily="2" charset="-122"/>
              </a:rPr>
              <a:t>）</a:t>
            </a:r>
            <a:endParaRPr lang="zh-CN" altLang="en-US" sz="1800" kern="100" dirty="0">
              <a:effectLst/>
              <a:latin typeface="Times New Roman" panose="02020603050405020304" pitchFamily="18" charset="0"/>
            </a:endParaRPr>
          </a:p>
        </p:txBody>
      </p:sp>
      <p:sp>
        <p:nvSpPr>
          <p:cNvPr id="11" name="文本框 10">
            <a:extLst>
              <a:ext uri="{FF2B5EF4-FFF2-40B4-BE49-F238E27FC236}">
                <a16:creationId xmlns:a16="http://schemas.microsoft.com/office/drawing/2014/main" id="{30502D99-1389-B922-3943-1E5AADBCC5BE}"/>
              </a:ext>
            </a:extLst>
          </p:cNvPr>
          <p:cNvSpPr txBox="1"/>
          <p:nvPr/>
        </p:nvSpPr>
        <p:spPr>
          <a:xfrm>
            <a:off x="861928" y="1166277"/>
            <a:ext cx="2864381" cy="5078313"/>
          </a:xfrm>
          <a:prstGeom prst="rect">
            <a:avLst/>
          </a:prstGeom>
          <a:noFill/>
        </p:spPr>
        <p:txBody>
          <a:bodyPr wrap="square">
            <a:spAutoFit/>
          </a:bodyPr>
          <a:lstStyle/>
          <a:p>
            <a:pPr marL="0" marR="0" indent="457200" algn="just">
              <a:lnSpc>
                <a:spcPct val="150000"/>
              </a:lnSpc>
              <a:buNone/>
            </a:pPr>
            <a:r>
              <a:rPr lang="zh-CN" altLang="en-US" sz="2400" kern="100" dirty="0">
                <a:effectLst/>
                <a:latin typeface="华文楷体" panose="02010600040101010101" pitchFamily="2" charset="-122"/>
                <a:ea typeface="华文楷体" panose="02010600040101010101" pitchFamily="2" charset="-122"/>
              </a:rPr>
              <a:t>广义财政收入按照预算性质分为四大类，下面对其规模与增长速度进行考察。</a:t>
            </a:r>
            <a:endParaRPr lang="zh-CN" altLang="en-US" kern="100" dirty="0">
              <a:effectLst/>
              <a:latin typeface="华文楷体" panose="02010600040101010101" pitchFamily="2" charset="-122"/>
              <a:ea typeface="华文楷体" panose="02010600040101010101" pitchFamily="2" charset="-122"/>
            </a:endParaRPr>
          </a:p>
          <a:p>
            <a:pPr marL="0" marR="0" indent="457200" algn="just">
              <a:buNone/>
            </a:pPr>
            <a:r>
              <a:rPr lang="zh-CN" altLang="en-US" sz="2400" kern="100" dirty="0">
                <a:effectLst/>
                <a:latin typeface="华文楷体" panose="02010600040101010101" pitchFamily="2" charset="-122"/>
                <a:ea typeface="华文楷体" panose="02010600040101010101" pitchFamily="2" charset="-122"/>
              </a:rPr>
              <a:t>表</a:t>
            </a:r>
            <a:r>
              <a:rPr lang="en-US" altLang="zh-CN" sz="2400" kern="100" dirty="0">
                <a:effectLst/>
                <a:latin typeface="华文楷体" panose="02010600040101010101" pitchFamily="2" charset="-122"/>
                <a:ea typeface="华文楷体" panose="02010600040101010101" pitchFamily="2" charset="-122"/>
              </a:rPr>
              <a:t>12-2</a:t>
            </a:r>
            <a:r>
              <a:rPr lang="zh-CN" altLang="en-US" sz="2400" kern="100" dirty="0">
                <a:effectLst/>
                <a:latin typeface="华文楷体" panose="02010600040101010101" pitchFamily="2" charset="-122"/>
                <a:ea typeface="华文楷体" panose="02010600040101010101" pitchFamily="2" charset="-122"/>
              </a:rPr>
              <a:t>显示：绝大多数年份，四类财政收入保持较快增长趋势，但少数年份增速很低甚至负增长。</a:t>
            </a:r>
            <a:endParaRPr lang="zh-CN" altLang="en-US" kern="100" dirty="0">
              <a:effectLst/>
              <a:latin typeface="华文楷体" panose="02010600040101010101" pitchFamily="2" charset="-122"/>
              <a:ea typeface="华文楷体"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CBBFB5-7998-F4F7-1468-C4AEF279456E}"/>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7AD49E9D-EA76-C97E-7DEC-8D02E93365A8}"/>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B302B43C-1E4D-289E-2B1E-B7CDED198F2A}"/>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4" name="文本框 3">
            <a:extLst>
              <a:ext uri="{FF2B5EF4-FFF2-40B4-BE49-F238E27FC236}">
                <a16:creationId xmlns:a16="http://schemas.microsoft.com/office/drawing/2014/main" id="{F2748427-9AA2-8F9C-00E8-5CC598BE8B56}"/>
              </a:ext>
            </a:extLst>
          </p:cNvPr>
          <p:cNvSpPr txBox="1"/>
          <p:nvPr/>
        </p:nvSpPr>
        <p:spPr>
          <a:xfrm>
            <a:off x="855909" y="454315"/>
            <a:ext cx="7652803" cy="592011"/>
          </a:xfrm>
          <a:prstGeom prst="rect">
            <a:avLst/>
          </a:prstGeom>
          <a:ln>
            <a:noFill/>
          </a:ln>
        </p:spPr>
        <p:txBody>
          <a:bodyPr wrap="square">
            <a:noAutofit/>
          </a:bodyPr>
          <a:lstStyle/>
          <a:p>
            <a:pPr indent="304800" algn="just" defTabSz="266700" fontAlgn="auto">
              <a:lnSpc>
                <a:spcPct val="150000"/>
              </a:lnSpc>
              <a:spcBef>
                <a:spcPct val="0"/>
              </a:spcBef>
              <a:spcAft>
                <a:spcPct val="0"/>
              </a:spcAft>
            </a:pPr>
            <a:r>
              <a:rPr lang="zh-CN" altLang="en-US" sz="2800" b="1" dirty="0">
                <a:solidFill>
                  <a:schemeClr val="accent2"/>
                </a:solidFill>
                <a:latin typeface="华文楷体" panose="02010600040101010101" charset="-122"/>
                <a:ea typeface="华文楷体" panose="02010600040101010101" charset="-122"/>
              </a:rPr>
              <a:t>（二）</a:t>
            </a:r>
            <a:r>
              <a:rPr lang="zh-CN" altLang="en-US" sz="2800" b="1" dirty="0">
                <a:solidFill>
                  <a:schemeClr val="accent2"/>
                </a:solidFill>
                <a:latin typeface="华文楷体" panose="02010600040101010101" charset="-122"/>
                <a:ea typeface="华文楷体" panose="02010600040101010101" charset="-122"/>
                <a:sym typeface="+mn-ea"/>
              </a:rPr>
              <a:t>狭义财政收入与</a:t>
            </a:r>
            <a:r>
              <a:rPr lang="en-US" altLang="zh-CN" sz="2800" b="1" dirty="0">
                <a:solidFill>
                  <a:schemeClr val="accent2"/>
                </a:solidFill>
                <a:latin typeface="华文楷体" panose="02010600040101010101" charset="-122"/>
                <a:ea typeface="华文楷体" panose="02010600040101010101" charset="-122"/>
                <a:sym typeface="+mn-ea"/>
              </a:rPr>
              <a:t>GDP</a:t>
            </a:r>
            <a:r>
              <a:rPr lang="zh-CN" altLang="en-US" sz="2800" b="1" dirty="0">
                <a:solidFill>
                  <a:schemeClr val="accent2"/>
                </a:solidFill>
                <a:latin typeface="华文楷体" panose="02010600040101010101" charset="-122"/>
                <a:ea typeface="华文楷体" panose="02010600040101010101" charset="-122"/>
                <a:sym typeface="+mn-ea"/>
              </a:rPr>
              <a:t>比较</a:t>
            </a:r>
            <a:endParaRPr lang="en-US" altLang="zh-CN" sz="2000" dirty="0">
              <a:latin typeface="华文楷体" panose="02010600040101010101" charset="-122"/>
              <a:ea typeface="华文楷体" panose="02010600040101010101" charset="-122"/>
              <a:cs typeface="华文楷体" panose="02010600040101010101" charset="-122"/>
            </a:endParaRPr>
          </a:p>
        </p:txBody>
      </p:sp>
      <p:sp>
        <p:nvSpPr>
          <p:cNvPr id="6" name="矩形 5">
            <a:extLst>
              <a:ext uri="{FF2B5EF4-FFF2-40B4-BE49-F238E27FC236}">
                <a16:creationId xmlns:a16="http://schemas.microsoft.com/office/drawing/2014/main" id="{2524A52A-569D-B545-8E49-D202375AB944}"/>
              </a:ext>
            </a:extLst>
          </p:cNvPr>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7" name="灯片编号占位符 6">
            <a:extLst>
              <a:ext uri="{FF2B5EF4-FFF2-40B4-BE49-F238E27FC236}">
                <a16:creationId xmlns:a16="http://schemas.microsoft.com/office/drawing/2014/main" id="{37654262-3CFC-011B-17A1-3827F089119D}"/>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16</a:t>
            </a:fld>
            <a:endParaRPr lang="zh-CN" altLang="en-US" sz="2000" dirty="0">
              <a:solidFill>
                <a:schemeClr val="tx1"/>
              </a:solidFill>
            </a:endParaRPr>
          </a:p>
        </p:txBody>
      </p:sp>
      <p:sp>
        <p:nvSpPr>
          <p:cNvPr id="9" name="Rectangle 4" descr="浅色上对角线">
            <a:extLst>
              <a:ext uri="{FF2B5EF4-FFF2-40B4-BE49-F238E27FC236}">
                <a16:creationId xmlns:a16="http://schemas.microsoft.com/office/drawing/2014/main" id="{74BD8D1E-D1EB-D503-97FD-A56845A4429F}"/>
              </a:ext>
            </a:extLst>
          </p:cNvPr>
          <p:cNvSpPr>
            <a:spLocks noChangeArrowheads="1"/>
          </p:cNvSpPr>
          <p:nvPr/>
        </p:nvSpPr>
        <p:spPr bwMode="auto">
          <a:xfrm>
            <a:off x="718114" y="-19251"/>
            <a:ext cx="5777334"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二、中国财政收入规模与趋势分析</a:t>
            </a:r>
          </a:p>
        </p:txBody>
      </p:sp>
      <p:sp>
        <p:nvSpPr>
          <p:cNvPr id="11" name="文本框 10">
            <a:extLst>
              <a:ext uri="{FF2B5EF4-FFF2-40B4-BE49-F238E27FC236}">
                <a16:creationId xmlns:a16="http://schemas.microsoft.com/office/drawing/2014/main" id="{1B650477-685C-1793-6294-2CB3557E3E90}"/>
              </a:ext>
            </a:extLst>
          </p:cNvPr>
          <p:cNvSpPr txBox="1"/>
          <p:nvPr/>
        </p:nvSpPr>
        <p:spPr>
          <a:xfrm>
            <a:off x="718114" y="1070608"/>
            <a:ext cx="3880618" cy="5219442"/>
          </a:xfrm>
          <a:prstGeom prst="rect">
            <a:avLst/>
          </a:prstGeom>
          <a:noFill/>
        </p:spPr>
        <p:txBody>
          <a:bodyPr wrap="square">
            <a:spAutoFit/>
          </a:bodyPr>
          <a:lstStyle/>
          <a:p>
            <a:pPr indent="540000">
              <a:lnSpc>
                <a:spcPct val="140000"/>
              </a:lnSpc>
            </a:pP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中国统计年鉴</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公布的财政收入为狭义口径的公共财政收入数据，其仅包括一般公共预算收入。表</a:t>
            </a:r>
            <a:r>
              <a:rPr lang="en-US" altLang="zh-CN" sz="2400" dirty="0">
                <a:latin typeface="华文楷体" panose="02010600040101010101" pitchFamily="2" charset="-122"/>
                <a:ea typeface="华文楷体" panose="02010600040101010101" pitchFamily="2" charset="-122"/>
              </a:rPr>
              <a:t>12-3</a:t>
            </a:r>
            <a:r>
              <a:rPr lang="zh-CN" altLang="en-US" sz="2400" dirty="0">
                <a:latin typeface="华文楷体" panose="02010600040101010101" pitchFamily="2" charset="-122"/>
                <a:ea typeface="华文楷体" panose="02010600040101010101" pitchFamily="2" charset="-122"/>
              </a:rPr>
              <a:t>给出选定年份狭义财政收入规模及其与</a:t>
            </a:r>
            <a:r>
              <a:rPr lang="en-US" altLang="zh-CN" sz="2400" dirty="0">
                <a:latin typeface="华文楷体" panose="02010600040101010101" pitchFamily="2" charset="-122"/>
                <a:ea typeface="华文楷体" panose="02010600040101010101" pitchFamily="2" charset="-122"/>
              </a:rPr>
              <a:t>GDP</a:t>
            </a:r>
            <a:r>
              <a:rPr lang="zh-CN" altLang="en-US" sz="2400" dirty="0">
                <a:latin typeface="华文楷体" panose="02010600040101010101" pitchFamily="2" charset="-122"/>
                <a:ea typeface="华文楷体" panose="02010600040101010101" pitchFamily="2" charset="-122"/>
              </a:rPr>
              <a:t>关系的分析指标。</a:t>
            </a:r>
          </a:p>
          <a:p>
            <a:pPr indent="540000">
              <a:lnSpc>
                <a:spcPct val="140000"/>
              </a:lnSpc>
            </a:pPr>
            <a:r>
              <a:rPr lang="zh-CN" altLang="en-US" sz="2400" dirty="0">
                <a:latin typeface="华文楷体" panose="02010600040101010101" pitchFamily="2" charset="-122"/>
                <a:ea typeface="华文楷体" panose="02010600040101010101" pitchFamily="2" charset="-122"/>
              </a:rPr>
              <a:t>财政收入占</a:t>
            </a:r>
            <a:r>
              <a:rPr lang="en-US" altLang="zh-CN" sz="2400" dirty="0">
                <a:latin typeface="华文楷体" panose="02010600040101010101" pitchFamily="2" charset="-122"/>
                <a:ea typeface="华文楷体" panose="02010600040101010101" pitchFamily="2" charset="-122"/>
              </a:rPr>
              <a:t>GDP</a:t>
            </a:r>
            <a:r>
              <a:rPr lang="zh-CN" altLang="en-US" sz="2400" dirty="0">
                <a:latin typeface="华文楷体" panose="02010600040101010101" pitchFamily="2" charset="-122"/>
                <a:ea typeface="华文楷体" panose="02010600040101010101" pitchFamily="2" charset="-122"/>
              </a:rPr>
              <a:t>比重变化，反映政府从经济增长中汲取资源能力及强度的变化。</a:t>
            </a:r>
          </a:p>
        </p:txBody>
      </p:sp>
      <p:graphicFrame>
        <p:nvGraphicFramePr>
          <p:cNvPr id="5" name="表格 4">
            <a:extLst>
              <a:ext uri="{FF2B5EF4-FFF2-40B4-BE49-F238E27FC236}">
                <a16:creationId xmlns:a16="http://schemas.microsoft.com/office/drawing/2014/main" id="{0D78DA50-B07A-443C-D4E7-1350C5700DD8}"/>
              </a:ext>
            </a:extLst>
          </p:cNvPr>
          <p:cNvGraphicFramePr>
            <a:graphicFrameLocks noGrp="1"/>
          </p:cNvGraphicFramePr>
          <p:nvPr>
            <p:extLst>
              <p:ext uri="{D42A27DB-BD31-4B8C-83A1-F6EECF244321}">
                <p14:modId xmlns:p14="http://schemas.microsoft.com/office/powerpoint/2010/main" val="3816298286"/>
              </p:ext>
            </p:extLst>
          </p:nvPr>
        </p:nvGraphicFramePr>
        <p:xfrm>
          <a:off x="4682312" y="1019117"/>
          <a:ext cx="7382577" cy="2956434"/>
        </p:xfrm>
        <a:graphic>
          <a:graphicData uri="http://schemas.openxmlformats.org/drawingml/2006/table">
            <a:tbl>
              <a:tblPr>
                <a:tableStyleId>{5C22544A-7EE6-4342-B048-85BDC9FD1C3A}</a:tableStyleId>
              </a:tblPr>
              <a:tblGrid>
                <a:gridCol w="635267">
                  <a:extLst>
                    <a:ext uri="{9D8B030D-6E8A-4147-A177-3AD203B41FA5}">
                      <a16:colId xmlns:a16="http://schemas.microsoft.com/office/drawing/2014/main" val="1015552561"/>
                    </a:ext>
                  </a:extLst>
                </a:gridCol>
                <a:gridCol w="1333494">
                  <a:extLst>
                    <a:ext uri="{9D8B030D-6E8A-4147-A177-3AD203B41FA5}">
                      <a16:colId xmlns:a16="http://schemas.microsoft.com/office/drawing/2014/main" val="1079594447"/>
                    </a:ext>
                  </a:extLst>
                </a:gridCol>
                <a:gridCol w="1346342">
                  <a:extLst>
                    <a:ext uri="{9D8B030D-6E8A-4147-A177-3AD203B41FA5}">
                      <a16:colId xmlns:a16="http://schemas.microsoft.com/office/drawing/2014/main" val="3371538939"/>
                    </a:ext>
                  </a:extLst>
                </a:gridCol>
                <a:gridCol w="1877295">
                  <a:extLst>
                    <a:ext uri="{9D8B030D-6E8A-4147-A177-3AD203B41FA5}">
                      <a16:colId xmlns:a16="http://schemas.microsoft.com/office/drawing/2014/main" val="3728434958"/>
                    </a:ext>
                  </a:extLst>
                </a:gridCol>
                <a:gridCol w="2190179">
                  <a:extLst>
                    <a:ext uri="{9D8B030D-6E8A-4147-A177-3AD203B41FA5}">
                      <a16:colId xmlns:a16="http://schemas.microsoft.com/office/drawing/2014/main" val="2314128548"/>
                    </a:ext>
                  </a:extLst>
                </a:gridCol>
              </a:tblGrid>
              <a:tr h="708454">
                <a:tc>
                  <a:txBody>
                    <a:bodyPr/>
                    <a:lstStyle/>
                    <a:p>
                      <a:pPr marL="0" marR="0" algn="ctr">
                        <a:buNone/>
                      </a:pPr>
                      <a:r>
                        <a:rPr lang="zh-CN" altLang="en-US" sz="1600" b="1" kern="100" dirty="0">
                          <a:effectLst/>
                          <a:latin typeface="+mn-ea"/>
                          <a:ea typeface="+mn-ea"/>
                        </a:rPr>
                        <a:t>年份</a:t>
                      </a:r>
                    </a:p>
                  </a:txBody>
                  <a:tcPr marL="17780" marR="17780" anchor="ctr"/>
                </a:tc>
                <a:tc>
                  <a:txBody>
                    <a:bodyPr/>
                    <a:lstStyle/>
                    <a:p>
                      <a:pPr marL="0" marR="0" algn="ctr">
                        <a:lnSpc>
                          <a:spcPts val="1200"/>
                        </a:lnSpc>
                        <a:buNone/>
                      </a:pPr>
                      <a:r>
                        <a:rPr lang="zh-CN" altLang="en-US" sz="1600" b="1" kern="100" dirty="0">
                          <a:effectLst/>
                          <a:latin typeface="+mn-ea"/>
                          <a:ea typeface="+mn-ea"/>
                        </a:rPr>
                        <a:t>狭义财政收入</a:t>
                      </a:r>
                    </a:p>
                  </a:txBody>
                  <a:tcPr marL="17780" marR="17780" anchor="ctr"/>
                </a:tc>
                <a:tc>
                  <a:txBody>
                    <a:bodyPr/>
                    <a:lstStyle/>
                    <a:p>
                      <a:pPr marL="0" marR="0" algn="ctr">
                        <a:lnSpc>
                          <a:spcPts val="1200"/>
                        </a:lnSpc>
                        <a:buNone/>
                      </a:pPr>
                      <a:r>
                        <a:rPr lang="zh-CN" altLang="en-US" sz="1600" b="1" kern="100" dirty="0">
                          <a:effectLst/>
                          <a:latin typeface="+mn-ea"/>
                          <a:ea typeface="+mn-ea"/>
                        </a:rPr>
                        <a:t>占</a:t>
                      </a:r>
                      <a:r>
                        <a:rPr lang="en-US" sz="1600" b="1" kern="100" dirty="0">
                          <a:effectLst/>
                          <a:latin typeface="+mn-ea"/>
                          <a:ea typeface="+mn-ea"/>
                        </a:rPr>
                        <a:t>GDP</a:t>
                      </a:r>
                      <a:r>
                        <a:rPr lang="zh-CN" altLang="en-US" sz="1600" b="1" kern="100" dirty="0">
                          <a:effectLst/>
                          <a:latin typeface="+mn-ea"/>
                          <a:ea typeface="+mn-ea"/>
                        </a:rPr>
                        <a:t>比重</a:t>
                      </a:r>
                      <a:r>
                        <a:rPr lang="en-US" altLang="zh-CN" sz="1600" b="1" kern="100" dirty="0">
                          <a:effectLst/>
                          <a:latin typeface="+mn-ea"/>
                          <a:ea typeface="+mn-ea"/>
                        </a:rPr>
                        <a:t>%</a:t>
                      </a:r>
                      <a:endParaRPr lang="zh-CN" altLang="en-US" sz="1600" b="1" kern="100" dirty="0">
                        <a:effectLst/>
                        <a:latin typeface="+mn-ea"/>
                        <a:ea typeface="+mn-ea"/>
                      </a:endParaRPr>
                    </a:p>
                  </a:txBody>
                  <a:tcPr marL="17780" marR="17780" anchor="ctr"/>
                </a:tc>
                <a:tc>
                  <a:txBody>
                    <a:bodyPr/>
                    <a:lstStyle/>
                    <a:p>
                      <a:pPr marL="0" marR="0" algn="ctr">
                        <a:lnSpc>
                          <a:spcPts val="1200"/>
                        </a:lnSpc>
                        <a:buNone/>
                      </a:pPr>
                      <a:r>
                        <a:rPr lang="zh-CN" altLang="en-US" sz="1600" b="1" kern="100" dirty="0">
                          <a:effectLst/>
                          <a:latin typeface="+mn-ea"/>
                          <a:ea typeface="+mn-ea"/>
                        </a:rPr>
                        <a:t>财政收入弹性系数</a:t>
                      </a:r>
                    </a:p>
                  </a:txBody>
                  <a:tcPr marL="17780" marR="17780" anchor="ctr"/>
                </a:tc>
                <a:tc>
                  <a:txBody>
                    <a:bodyPr/>
                    <a:lstStyle/>
                    <a:p>
                      <a:pPr marL="0" marR="0" algn="ctr">
                        <a:lnSpc>
                          <a:spcPts val="1200"/>
                        </a:lnSpc>
                        <a:buNone/>
                      </a:pPr>
                      <a:r>
                        <a:rPr lang="zh-CN" altLang="en-US" sz="1600" b="1" kern="100" dirty="0">
                          <a:effectLst/>
                          <a:latin typeface="+mn-ea"/>
                          <a:ea typeface="+mn-ea"/>
                        </a:rPr>
                        <a:t>财政收入增长边际倾向</a:t>
                      </a:r>
                    </a:p>
                  </a:txBody>
                  <a:tcPr marL="17780" marR="17780" anchor="ctr"/>
                </a:tc>
                <a:extLst>
                  <a:ext uri="{0D108BD9-81ED-4DB2-BD59-A6C34878D82A}">
                    <a16:rowId xmlns:a16="http://schemas.microsoft.com/office/drawing/2014/main" val="2655535096"/>
                  </a:ext>
                </a:extLst>
              </a:tr>
              <a:tr h="449596">
                <a:tc>
                  <a:txBody>
                    <a:bodyPr/>
                    <a:lstStyle/>
                    <a:p>
                      <a:pPr marL="0" marR="0" algn="r">
                        <a:buNone/>
                      </a:pPr>
                      <a:r>
                        <a:rPr lang="en-US" altLang="zh-CN" sz="1600" b="1" kern="100">
                          <a:effectLst/>
                          <a:latin typeface="+mn-ea"/>
                          <a:ea typeface="+mn-ea"/>
                        </a:rPr>
                        <a:t>1980</a:t>
                      </a:r>
                      <a:endParaRPr lang="zh-CN" altLang="en-US" sz="1600" b="1" kern="100">
                        <a:effectLst/>
                        <a:latin typeface="+mn-ea"/>
                        <a:ea typeface="+mn-ea"/>
                      </a:endParaRPr>
                    </a:p>
                  </a:txBody>
                  <a:tcPr marL="68580" marR="68580" anchor="b"/>
                </a:tc>
                <a:tc>
                  <a:txBody>
                    <a:bodyPr/>
                    <a:lstStyle/>
                    <a:p>
                      <a:pPr marL="0" marR="0" algn="r">
                        <a:buNone/>
                      </a:pPr>
                      <a:r>
                        <a:rPr lang="en-US" altLang="zh-CN" sz="1600" b="1" kern="100" dirty="0">
                          <a:effectLst/>
                          <a:latin typeface="+mn-ea"/>
                          <a:ea typeface="+mn-ea"/>
                        </a:rPr>
                        <a:t>1159.9</a:t>
                      </a:r>
                      <a:endParaRPr lang="zh-CN" altLang="en-US" sz="1600" b="1" kern="100" dirty="0">
                        <a:effectLst/>
                        <a:latin typeface="+mn-ea"/>
                        <a:ea typeface="+mn-ea"/>
                      </a:endParaRPr>
                    </a:p>
                  </a:txBody>
                  <a:tcPr marL="68580" marR="68580" anchor="b"/>
                </a:tc>
                <a:tc>
                  <a:txBody>
                    <a:bodyPr/>
                    <a:lstStyle/>
                    <a:p>
                      <a:pPr marL="0" marR="0" algn="r">
                        <a:buNone/>
                      </a:pPr>
                      <a:r>
                        <a:rPr lang="en-US" altLang="zh-CN" sz="1600" b="1" kern="100" dirty="0">
                          <a:effectLst/>
                          <a:latin typeface="+mn-ea"/>
                          <a:ea typeface="+mn-ea"/>
                        </a:rPr>
                        <a:t>25.3</a:t>
                      </a:r>
                      <a:endParaRPr lang="zh-CN" altLang="en-US" sz="1600" b="1" kern="100" dirty="0">
                        <a:effectLst/>
                        <a:latin typeface="+mn-ea"/>
                        <a:ea typeface="+mn-ea"/>
                      </a:endParaRPr>
                    </a:p>
                  </a:txBody>
                  <a:tcPr marL="68580" marR="68580" anchor="b"/>
                </a:tc>
                <a:tc>
                  <a:txBody>
                    <a:bodyPr/>
                    <a:lstStyle/>
                    <a:p>
                      <a:pPr marL="0" marR="0" algn="r">
                        <a:buNone/>
                      </a:pPr>
                      <a:r>
                        <a:rPr lang="en-US" altLang="zh-CN" sz="1600" b="1" kern="100" dirty="0">
                          <a:effectLst/>
                          <a:latin typeface="+mn-ea"/>
                          <a:ea typeface="+mn-ea"/>
                        </a:rPr>
                        <a:t>0.10</a:t>
                      </a:r>
                      <a:endParaRPr lang="zh-CN" altLang="en-US" sz="1600" b="1" kern="100" dirty="0">
                        <a:effectLst/>
                        <a:latin typeface="+mn-ea"/>
                        <a:ea typeface="+mn-ea"/>
                      </a:endParaRPr>
                    </a:p>
                  </a:txBody>
                  <a:tcPr marL="68580" marR="68580" anchor="b"/>
                </a:tc>
                <a:tc>
                  <a:txBody>
                    <a:bodyPr/>
                    <a:lstStyle/>
                    <a:p>
                      <a:pPr marL="0" marR="0" algn="r">
                        <a:buNone/>
                      </a:pPr>
                      <a:r>
                        <a:rPr lang="en-US" altLang="zh-CN" sz="1600" b="1" kern="100">
                          <a:effectLst/>
                          <a:latin typeface="+mn-ea"/>
                          <a:ea typeface="+mn-ea"/>
                        </a:rPr>
                        <a:t>0.03</a:t>
                      </a:r>
                      <a:endParaRPr lang="zh-CN" altLang="en-US" sz="1600" b="1" kern="100">
                        <a:effectLst/>
                        <a:latin typeface="+mn-ea"/>
                        <a:ea typeface="+mn-ea"/>
                      </a:endParaRPr>
                    </a:p>
                  </a:txBody>
                  <a:tcPr marL="68580" marR="68580" anchor="b"/>
                </a:tc>
                <a:extLst>
                  <a:ext uri="{0D108BD9-81ED-4DB2-BD59-A6C34878D82A}">
                    <a16:rowId xmlns:a16="http://schemas.microsoft.com/office/drawing/2014/main" val="1915567695"/>
                  </a:ext>
                </a:extLst>
              </a:tr>
              <a:tr h="449596">
                <a:tc>
                  <a:txBody>
                    <a:bodyPr/>
                    <a:lstStyle/>
                    <a:p>
                      <a:pPr marL="0" marR="0" algn="r">
                        <a:buNone/>
                      </a:pPr>
                      <a:r>
                        <a:rPr lang="en-US" altLang="zh-CN" sz="1600" b="1" kern="100">
                          <a:effectLst/>
                          <a:latin typeface="+mn-ea"/>
                          <a:ea typeface="+mn-ea"/>
                        </a:rPr>
                        <a:t>1985</a:t>
                      </a:r>
                      <a:endParaRPr lang="zh-CN" altLang="en-US" sz="1600" b="1" kern="100">
                        <a:effectLst/>
                        <a:latin typeface="+mn-ea"/>
                        <a:ea typeface="+mn-ea"/>
                      </a:endParaRPr>
                    </a:p>
                  </a:txBody>
                  <a:tcPr marL="68580" marR="68580" anchor="b"/>
                </a:tc>
                <a:tc>
                  <a:txBody>
                    <a:bodyPr/>
                    <a:lstStyle/>
                    <a:p>
                      <a:pPr marL="0" marR="0" algn="r">
                        <a:buNone/>
                      </a:pPr>
                      <a:r>
                        <a:rPr lang="en-US" altLang="zh-CN" sz="1600" b="1" kern="100">
                          <a:effectLst/>
                          <a:latin typeface="+mn-ea"/>
                          <a:ea typeface="+mn-ea"/>
                        </a:rPr>
                        <a:t>2004.8</a:t>
                      </a:r>
                      <a:endParaRPr lang="zh-CN" altLang="en-US" sz="1600" b="1" kern="100">
                        <a:effectLst/>
                        <a:latin typeface="+mn-ea"/>
                        <a:ea typeface="+mn-ea"/>
                      </a:endParaRPr>
                    </a:p>
                  </a:txBody>
                  <a:tcPr marL="68580" marR="68580" anchor="b"/>
                </a:tc>
                <a:tc>
                  <a:txBody>
                    <a:bodyPr/>
                    <a:lstStyle/>
                    <a:p>
                      <a:pPr marL="0" marR="0" algn="r">
                        <a:buNone/>
                      </a:pPr>
                      <a:r>
                        <a:rPr lang="en-US" altLang="zh-CN" sz="1600" b="1" kern="100" dirty="0">
                          <a:effectLst/>
                          <a:latin typeface="+mn-ea"/>
                          <a:ea typeface="+mn-ea"/>
                        </a:rPr>
                        <a:t>22.0</a:t>
                      </a:r>
                      <a:endParaRPr lang="zh-CN" altLang="en-US" sz="1600" b="1" kern="100" dirty="0">
                        <a:effectLst/>
                        <a:latin typeface="+mn-ea"/>
                        <a:ea typeface="+mn-ea"/>
                      </a:endParaRPr>
                    </a:p>
                  </a:txBody>
                  <a:tcPr marL="68580" marR="68580" anchor="b"/>
                </a:tc>
                <a:tc>
                  <a:txBody>
                    <a:bodyPr/>
                    <a:lstStyle/>
                    <a:p>
                      <a:pPr marL="0" marR="0" algn="r">
                        <a:buNone/>
                      </a:pPr>
                      <a:r>
                        <a:rPr lang="en-US" altLang="zh-CN" sz="1600" b="1" kern="100" dirty="0">
                          <a:effectLst/>
                          <a:latin typeface="+mn-ea"/>
                          <a:ea typeface="+mn-ea"/>
                        </a:rPr>
                        <a:t>0.88</a:t>
                      </a:r>
                      <a:endParaRPr lang="zh-CN" altLang="en-US" sz="1600" b="1" kern="100" dirty="0">
                        <a:effectLst/>
                        <a:latin typeface="+mn-ea"/>
                        <a:ea typeface="+mn-ea"/>
                      </a:endParaRPr>
                    </a:p>
                  </a:txBody>
                  <a:tcPr marL="68580" marR="68580" anchor="b"/>
                </a:tc>
                <a:tc>
                  <a:txBody>
                    <a:bodyPr/>
                    <a:lstStyle/>
                    <a:p>
                      <a:pPr marL="0" marR="0" algn="r">
                        <a:buNone/>
                      </a:pPr>
                      <a:r>
                        <a:rPr lang="en-US" altLang="zh-CN" sz="1600" b="1" kern="100" dirty="0">
                          <a:effectLst/>
                          <a:latin typeface="+mn-ea"/>
                          <a:ea typeface="+mn-ea"/>
                        </a:rPr>
                        <a:t>0.20</a:t>
                      </a:r>
                      <a:endParaRPr lang="zh-CN" altLang="en-US" sz="1600" b="1" kern="100" dirty="0">
                        <a:effectLst/>
                        <a:latin typeface="+mn-ea"/>
                        <a:ea typeface="+mn-ea"/>
                      </a:endParaRPr>
                    </a:p>
                  </a:txBody>
                  <a:tcPr marL="68580" marR="68580" anchor="b"/>
                </a:tc>
                <a:extLst>
                  <a:ext uri="{0D108BD9-81ED-4DB2-BD59-A6C34878D82A}">
                    <a16:rowId xmlns:a16="http://schemas.microsoft.com/office/drawing/2014/main" val="3693802535"/>
                  </a:ext>
                </a:extLst>
              </a:tr>
              <a:tr h="449596">
                <a:tc>
                  <a:txBody>
                    <a:bodyPr/>
                    <a:lstStyle/>
                    <a:p>
                      <a:pPr marL="0" marR="0" algn="r">
                        <a:buNone/>
                      </a:pPr>
                      <a:r>
                        <a:rPr lang="en-US" altLang="zh-CN" sz="1600" b="1" kern="100">
                          <a:effectLst/>
                          <a:latin typeface="+mn-ea"/>
                          <a:ea typeface="+mn-ea"/>
                        </a:rPr>
                        <a:t>1990</a:t>
                      </a:r>
                      <a:endParaRPr lang="zh-CN" altLang="en-US" sz="1600" b="1" kern="100">
                        <a:effectLst/>
                        <a:latin typeface="+mn-ea"/>
                        <a:ea typeface="+mn-ea"/>
                      </a:endParaRPr>
                    </a:p>
                  </a:txBody>
                  <a:tcPr marL="68580" marR="68580" anchor="b"/>
                </a:tc>
                <a:tc>
                  <a:txBody>
                    <a:bodyPr/>
                    <a:lstStyle/>
                    <a:p>
                      <a:pPr marL="0" marR="0" algn="r">
                        <a:buNone/>
                      </a:pPr>
                      <a:r>
                        <a:rPr lang="en-US" altLang="zh-CN" sz="1600" b="1" kern="100" dirty="0">
                          <a:effectLst/>
                          <a:latin typeface="+mn-ea"/>
                          <a:ea typeface="+mn-ea"/>
                        </a:rPr>
                        <a:t>2937.1</a:t>
                      </a:r>
                      <a:endParaRPr lang="zh-CN" altLang="en-US" sz="1600" b="1" kern="100" dirty="0">
                        <a:effectLst/>
                        <a:latin typeface="+mn-ea"/>
                        <a:ea typeface="+mn-ea"/>
                      </a:endParaRPr>
                    </a:p>
                  </a:txBody>
                  <a:tcPr marL="68580" marR="68580" anchor="b"/>
                </a:tc>
                <a:tc>
                  <a:txBody>
                    <a:bodyPr/>
                    <a:lstStyle/>
                    <a:p>
                      <a:pPr marL="0" marR="0" algn="r">
                        <a:buNone/>
                      </a:pPr>
                      <a:r>
                        <a:rPr lang="en-US" altLang="zh-CN" sz="1600" b="1" kern="100" dirty="0">
                          <a:effectLst/>
                          <a:latin typeface="+mn-ea"/>
                          <a:ea typeface="+mn-ea"/>
                        </a:rPr>
                        <a:t>15.6</a:t>
                      </a:r>
                      <a:endParaRPr lang="zh-CN" altLang="en-US" sz="1600" b="1" kern="100" dirty="0">
                        <a:effectLst/>
                        <a:latin typeface="+mn-ea"/>
                        <a:ea typeface="+mn-ea"/>
                      </a:endParaRPr>
                    </a:p>
                  </a:txBody>
                  <a:tcPr marL="68580" marR="68580" anchor="b"/>
                </a:tc>
                <a:tc>
                  <a:txBody>
                    <a:bodyPr/>
                    <a:lstStyle/>
                    <a:p>
                      <a:pPr marL="0" marR="0" algn="r">
                        <a:buNone/>
                      </a:pPr>
                      <a:r>
                        <a:rPr lang="en-US" altLang="zh-CN" sz="1600" b="1" kern="100" dirty="0">
                          <a:effectLst/>
                          <a:latin typeface="+mn-ea"/>
                          <a:ea typeface="+mn-ea"/>
                        </a:rPr>
                        <a:t>1.04</a:t>
                      </a:r>
                      <a:endParaRPr lang="zh-CN" altLang="en-US" sz="1600" b="1" kern="100" dirty="0">
                        <a:effectLst/>
                        <a:latin typeface="+mn-ea"/>
                        <a:ea typeface="+mn-ea"/>
                      </a:endParaRPr>
                    </a:p>
                  </a:txBody>
                  <a:tcPr marL="68580" marR="68580" anchor="b"/>
                </a:tc>
                <a:tc>
                  <a:txBody>
                    <a:bodyPr/>
                    <a:lstStyle/>
                    <a:p>
                      <a:pPr marL="0" marR="0" algn="r">
                        <a:buNone/>
                      </a:pPr>
                      <a:r>
                        <a:rPr lang="en-US" altLang="zh-CN" sz="1600" b="1" kern="100" dirty="0">
                          <a:effectLst/>
                          <a:latin typeface="+mn-ea"/>
                          <a:ea typeface="+mn-ea"/>
                        </a:rPr>
                        <a:t>0.16</a:t>
                      </a:r>
                      <a:endParaRPr lang="zh-CN" altLang="en-US" sz="1600" b="1" kern="100" dirty="0">
                        <a:effectLst/>
                        <a:latin typeface="+mn-ea"/>
                        <a:ea typeface="+mn-ea"/>
                      </a:endParaRPr>
                    </a:p>
                  </a:txBody>
                  <a:tcPr marL="68580" marR="68580" anchor="b"/>
                </a:tc>
                <a:extLst>
                  <a:ext uri="{0D108BD9-81ED-4DB2-BD59-A6C34878D82A}">
                    <a16:rowId xmlns:a16="http://schemas.microsoft.com/office/drawing/2014/main" val="1541435689"/>
                  </a:ext>
                </a:extLst>
              </a:tr>
              <a:tr h="449596">
                <a:tc>
                  <a:txBody>
                    <a:bodyPr/>
                    <a:lstStyle/>
                    <a:p>
                      <a:pPr marL="0" marR="0" algn="r">
                        <a:buNone/>
                      </a:pPr>
                      <a:r>
                        <a:rPr lang="en-US" altLang="zh-CN" sz="1600" b="1" kern="100">
                          <a:effectLst/>
                          <a:latin typeface="+mn-ea"/>
                          <a:ea typeface="+mn-ea"/>
                        </a:rPr>
                        <a:t>1995</a:t>
                      </a:r>
                      <a:endParaRPr lang="zh-CN" altLang="en-US" sz="1600" b="1" kern="100">
                        <a:effectLst/>
                        <a:latin typeface="+mn-ea"/>
                        <a:ea typeface="+mn-ea"/>
                      </a:endParaRPr>
                    </a:p>
                  </a:txBody>
                  <a:tcPr marL="68580" marR="68580" anchor="b"/>
                </a:tc>
                <a:tc>
                  <a:txBody>
                    <a:bodyPr/>
                    <a:lstStyle/>
                    <a:p>
                      <a:pPr marL="0" marR="0" algn="r">
                        <a:buNone/>
                      </a:pPr>
                      <a:r>
                        <a:rPr lang="en-US" altLang="zh-CN" sz="1600" b="1" kern="100">
                          <a:effectLst/>
                          <a:latin typeface="+mn-ea"/>
                          <a:ea typeface="+mn-ea"/>
                        </a:rPr>
                        <a:t>6242.2</a:t>
                      </a:r>
                      <a:endParaRPr lang="zh-CN" altLang="en-US" sz="1600" b="1" kern="100">
                        <a:effectLst/>
                        <a:latin typeface="+mn-ea"/>
                        <a:ea typeface="+mn-ea"/>
                      </a:endParaRPr>
                    </a:p>
                  </a:txBody>
                  <a:tcPr marL="68580" marR="68580" anchor="b"/>
                </a:tc>
                <a:tc>
                  <a:txBody>
                    <a:bodyPr/>
                    <a:lstStyle/>
                    <a:p>
                      <a:pPr marL="0" marR="0" algn="r">
                        <a:buNone/>
                      </a:pPr>
                      <a:r>
                        <a:rPr lang="en-US" altLang="zh-CN" sz="1600" b="1" kern="100">
                          <a:effectLst/>
                          <a:latin typeface="+mn-ea"/>
                          <a:ea typeface="+mn-ea"/>
                        </a:rPr>
                        <a:t>10.2</a:t>
                      </a:r>
                      <a:endParaRPr lang="zh-CN" altLang="en-US" sz="1600" b="1" kern="100">
                        <a:effectLst/>
                        <a:latin typeface="+mn-ea"/>
                        <a:ea typeface="+mn-ea"/>
                      </a:endParaRPr>
                    </a:p>
                  </a:txBody>
                  <a:tcPr marL="68580" marR="68580" anchor="b"/>
                </a:tc>
                <a:tc>
                  <a:txBody>
                    <a:bodyPr/>
                    <a:lstStyle/>
                    <a:p>
                      <a:pPr marL="0" marR="0" algn="r">
                        <a:buNone/>
                      </a:pPr>
                      <a:r>
                        <a:rPr lang="en-US" altLang="zh-CN" sz="1600" b="1" kern="100" dirty="0">
                          <a:effectLst/>
                          <a:latin typeface="+mn-ea"/>
                          <a:ea typeface="+mn-ea"/>
                        </a:rPr>
                        <a:t>0.75</a:t>
                      </a:r>
                      <a:endParaRPr lang="zh-CN" altLang="en-US" sz="1600" b="1" kern="100" dirty="0">
                        <a:effectLst/>
                        <a:latin typeface="+mn-ea"/>
                        <a:ea typeface="+mn-ea"/>
                      </a:endParaRPr>
                    </a:p>
                  </a:txBody>
                  <a:tcPr marL="68580" marR="68580" anchor="b"/>
                </a:tc>
                <a:tc>
                  <a:txBody>
                    <a:bodyPr/>
                    <a:lstStyle/>
                    <a:p>
                      <a:pPr marL="0" marR="0" algn="r">
                        <a:buNone/>
                      </a:pPr>
                      <a:r>
                        <a:rPr lang="en-US" altLang="zh-CN" sz="1600" b="1" kern="100" dirty="0">
                          <a:effectLst/>
                          <a:latin typeface="+mn-ea"/>
                          <a:ea typeface="+mn-ea"/>
                        </a:rPr>
                        <a:t>0.08</a:t>
                      </a:r>
                      <a:endParaRPr lang="zh-CN" altLang="en-US" sz="1600" b="1" kern="100" dirty="0">
                        <a:effectLst/>
                        <a:latin typeface="+mn-ea"/>
                        <a:ea typeface="+mn-ea"/>
                      </a:endParaRPr>
                    </a:p>
                  </a:txBody>
                  <a:tcPr marL="68580" marR="68580" anchor="b"/>
                </a:tc>
                <a:extLst>
                  <a:ext uri="{0D108BD9-81ED-4DB2-BD59-A6C34878D82A}">
                    <a16:rowId xmlns:a16="http://schemas.microsoft.com/office/drawing/2014/main" val="2454604241"/>
                  </a:ext>
                </a:extLst>
              </a:tr>
              <a:tr h="449596">
                <a:tc>
                  <a:txBody>
                    <a:bodyPr/>
                    <a:lstStyle/>
                    <a:p>
                      <a:pPr marL="0" marR="0" algn="r">
                        <a:buNone/>
                      </a:pPr>
                      <a:r>
                        <a:rPr lang="en-US" altLang="zh-CN" sz="1600" b="1" kern="100">
                          <a:effectLst/>
                          <a:latin typeface="+mn-ea"/>
                          <a:ea typeface="+mn-ea"/>
                        </a:rPr>
                        <a:t>2000</a:t>
                      </a:r>
                      <a:endParaRPr lang="zh-CN" altLang="en-US" sz="1600" b="1" kern="100">
                        <a:effectLst/>
                        <a:latin typeface="+mn-ea"/>
                        <a:ea typeface="+mn-ea"/>
                      </a:endParaRPr>
                    </a:p>
                  </a:txBody>
                  <a:tcPr marL="68580" marR="68580" anchor="b"/>
                </a:tc>
                <a:tc>
                  <a:txBody>
                    <a:bodyPr/>
                    <a:lstStyle/>
                    <a:p>
                      <a:pPr marL="0" marR="0" algn="r">
                        <a:buNone/>
                      </a:pPr>
                      <a:r>
                        <a:rPr lang="en-US" altLang="zh-CN" sz="1600" b="1" kern="100">
                          <a:effectLst/>
                          <a:latin typeface="+mn-ea"/>
                          <a:ea typeface="+mn-ea"/>
                        </a:rPr>
                        <a:t>13395.2</a:t>
                      </a:r>
                      <a:endParaRPr lang="zh-CN" altLang="en-US" sz="1600" b="1" kern="100">
                        <a:effectLst/>
                        <a:latin typeface="+mn-ea"/>
                        <a:ea typeface="+mn-ea"/>
                      </a:endParaRPr>
                    </a:p>
                  </a:txBody>
                  <a:tcPr marL="68580" marR="68580" anchor="b"/>
                </a:tc>
                <a:tc>
                  <a:txBody>
                    <a:bodyPr/>
                    <a:lstStyle/>
                    <a:p>
                      <a:pPr marL="0" marR="0" algn="r">
                        <a:buNone/>
                      </a:pPr>
                      <a:r>
                        <a:rPr lang="en-US" altLang="zh-CN" sz="1600" b="1" kern="100" dirty="0">
                          <a:effectLst/>
                          <a:latin typeface="+mn-ea"/>
                          <a:ea typeface="+mn-ea"/>
                        </a:rPr>
                        <a:t>13.4</a:t>
                      </a:r>
                      <a:endParaRPr lang="zh-CN" altLang="en-US" sz="1600" b="1" kern="100" dirty="0">
                        <a:effectLst/>
                        <a:latin typeface="+mn-ea"/>
                        <a:ea typeface="+mn-ea"/>
                      </a:endParaRPr>
                    </a:p>
                  </a:txBody>
                  <a:tcPr marL="68580" marR="68580" anchor="b"/>
                </a:tc>
                <a:tc>
                  <a:txBody>
                    <a:bodyPr/>
                    <a:lstStyle/>
                    <a:p>
                      <a:pPr marL="0" marR="0" algn="r">
                        <a:buNone/>
                      </a:pPr>
                      <a:r>
                        <a:rPr lang="en-US" altLang="zh-CN" sz="1600" b="1" kern="100" dirty="0">
                          <a:effectLst/>
                          <a:latin typeface="+mn-ea"/>
                          <a:ea typeface="+mn-ea"/>
                        </a:rPr>
                        <a:t>1.59</a:t>
                      </a:r>
                      <a:endParaRPr lang="zh-CN" altLang="en-US" sz="1600" b="1" kern="100" dirty="0">
                        <a:effectLst/>
                        <a:latin typeface="+mn-ea"/>
                        <a:ea typeface="+mn-ea"/>
                      </a:endParaRPr>
                    </a:p>
                  </a:txBody>
                  <a:tcPr marL="68580" marR="68580" anchor="b"/>
                </a:tc>
                <a:tc>
                  <a:txBody>
                    <a:bodyPr/>
                    <a:lstStyle/>
                    <a:p>
                      <a:pPr marL="0" marR="0" algn="r">
                        <a:buNone/>
                      </a:pPr>
                      <a:r>
                        <a:rPr lang="en-US" altLang="zh-CN" sz="1600" b="1" kern="100" dirty="0">
                          <a:effectLst/>
                          <a:latin typeface="+mn-ea"/>
                          <a:ea typeface="+mn-ea"/>
                        </a:rPr>
                        <a:t>0.20</a:t>
                      </a:r>
                      <a:endParaRPr lang="zh-CN" altLang="en-US" sz="1600" b="1" kern="100" dirty="0">
                        <a:effectLst/>
                        <a:latin typeface="+mn-ea"/>
                        <a:ea typeface="+mn-ea"/>
                      </a:endParaRPr>
                    </a:p>
                  </a:txBody>
                  <a:tcPr marL="68580" marR="68580" anchor="b"/>
                </a:tc>
                <a:extLst>
                  <a:ext uri="{0D108BD9-81ED-4DB2-BD59-A6C34878D82A}">
                    <a16:rowId xmlns:a16="http://schemas.microsoft.com/office/drawing/2014/main" val="2946508673"/>
                  </a:ext>
                </a:extLst>
              </a:tr>
            </a:tbl>
          </a:graphicData>
        </a:graphic>
      </p:graphicFrame>
      <p:graphicFrame>
        <p:nvGraphicFramePr>
          <p:cNvPr id="10" name="表格 9">
            <a:extLst>
              <a:ext uri="{FF2B5EF4-FFF2-40B4-BE49-F238E27FC236}">
                <a16:creationId xmlns:a16="http://schemas.microsoft.com/office/drawing/2014/main" id="{BFAEB9CA-6EDB-4AE9-EBE0-33E7B51F54F3}"/>
              </a:ext>
            </a:extLst>
          </p:cNvPr>
          <p:cNvGraphicFramePr>
            <a:graphicFrameLocks noGrp="1"/>
          </p:cNvGraphicFramePr>
          <p:nvPr>
            <p:extLst>
              <p:ext uri="{D42A27DB-BD31-4B8C-83A1-F6EECF244321}">
                <p14:modId xmlns:p14="http://schemas.microsoft.com/office/powerpoint/2010/main" val="2718477678"/>
              </p:ext>
            </p:extLst>
          </p:nvPr>
        </p:nvGraphicFramePr>
        <p:xfrm>
          <a:off x="4682311" y="3984520"/>
          <a:ext cx="7382578" cy="2305530"/>
        </p:xfrm>
        <a:graphic>
          <a:graphicData uri="http://schemas.openxmlformats.org/drawingml/2006/table">
            <a:tbl>
              <a:tblPr>
                <a:tableStyleId>{5C22544A-7EE6-4342-B048-85BDC9FD1C3A}</a:tableStyleId>
              </a:tblPr>
              <a:tblGrid>
                <a:gridCol w="644894">
                  <a:extLst>
                    <a:ext uri="{9D8B030D-6E8A-4147-A177-3AD203B41FA5}">
                      <a16:colId xmlns:a16="http://schemas.microsoft.com/office/drawing/2014/main" val="1842386359"/>
                    </a:ext>
                  </a:extLst>
                </a:gridCol>
                <a:gridCol w="1333347">
                  <a:extLst>
                    <a:ext uri="{9D8B030D-6E8A-4147-A177-3AD203B41FA5}">
                      <a16:colId xmlns:a16="http://schemas.microsoft.com/office/drawing/2014/main" val="302692631"/>
                    </a:ext>
                  </a:extLst>
                </a:gridCol>
                <a:gridCol w="1336862">
                  <a:extLst>
                    <a:ext uri="{9D8B030D-6E8A-4147-A177-3AD203B41FA5}">
                      <a16:colId xmlns:a16="http://schemas.microsoft.com/office/drawing/2014/main" val="183022056"/>
                    </a:ext>
                  </a:extLst>
                </a:gridCol>
                <a:gridCol w="1886776">
                  <a:extLst>
                    <a:ext uri="{9D8B030D-6E8A-4147-A177-3AD203B41FA5}">
                      <a16:colId xmlns:a16="http://schemas.microsoft.com/office/drawing/2014/main" val="1022255251"/>
                    </a:ext>
                  </a:extLst>
                </a:gridCol>
                <a:gridCol w="2180699">
                  <a:extLst>
                    <a:ext uri="{9D8B030D-6E8A-4147-A177-3AD203B41FA5}">
                      <a16:colId xmlns:a16="http://schemas.microsoft.com/office/drawing/2014/main" val="2489396038"/>
                    </a:ext>
                  </a:extLst>
                </a:gridCol>
              </a:tblGrid>
              <a:tr h="449596">
                <a:tc>
                  <a:txBody>
                    <a:bodyPr/>
                    <a:lstStyle/>
                    <a:p>
                      <a:pPr marL="0" marR="0" algn="r">
                        <a:buNone/>
                      </a:pPr>
                      <a:r>
                        <a:rPr lang="en-US" altLang="zh-CN" sz="1600" b="1" kern="100" dirty="0">
                          <a:effectLst/>
                          <a:latin typeface="+mn-ea"/>
                          <a:ea typeface="+mn-ea"/>
                        </a:rPr>
                        <a:t>2005</a:t>
                      </a:r>
                      <a:endParaRPr lang="zh-CN" altLang="en-US" sz="1600" b="1" kern="100" dirty="0">
                        <a:effectLst/>
                        <a:latin typeface="+mn-ea"/>
                        <a:ea typeface="+mn-ea"/>
                      </a:endParaRPr>
                    </a:p>
                  </a:txBody>
                  <a:tcPr marL="68580" marR="68580" anchor="b"/>
                </a:tc>
                <a:tc>
                  <a:txBody>
                    <a:bodyPr/>
                    <a:lstStyle/>
                    <a:p>
                      <a:pPr marL="0" marR="0" algn="r">
                        <a:buNone/>
                      </a:pPr>
                      <a:r>
                        <a:rPr lang="en-US" altLang="zh-CN" sz="1600" b="1" kern="100" dirty="0">
                          <a:effectLst/>
                          <a:latin typeface="+mn-ea"/>
                          <a:ea typeface="+mn-ea"/>
                        </a:rPr>
                        <a:t>31649.3</a:t>
                      </a:r>
                      <a:endParaRPr lang="zh-CN" altLang="en-US" sz="1600" b="1" kern="100" dirty="0">
                        <a:effectLst/>
                        <a:latin typeface="+mn-ea"/>
                        <a:ea typeface="+mn-ea"/>
                      </a:endParaRPr>
                    </a:p>
                  </a:txBody>
                  <a:tcPr marL="68580" marR="68580" anchor="b"/>
                </a:tc>
                <a:tc>
                  <a:txBody>
                    <a:bodyPr/>
                    <a:lstStyle/>
                    <a:p>
                      <a:pPr marL="0" marR="0" algn="r">
                        <a:buNone/>
                      </a:pPr>
                      <a:r>
                        <a:rPr lang="en-US" altLang="zh-CN" sz="1600" b="1" kern="100" dirty="0">
                          <a:effectLst/>
                          <a:latin typeface="+mn-ea"/>
                          <a:ea typeface="+mn-ea"/>
                        </a:rPr>
                        <a:t>16.9</a:t>
                      </a:r>
                      <a:endParaRPr lang="zh-CN" altLang="en-US" sz="1600" b="1" kern="100" dirty="0">
                        <a:effectLst/>
                        <a:latin typeface="+mn-ea"/>
                        <a:ea typeface="+mn-ea"/>
                      </a:endParaRPr>
                    </a:p>
                  </a:txBody>
                  <a:tcPr marL="68580" marR="68580" anchor="b"/>
                </a:tc>
                <a:tc>
                  <a:txBody>
                    <a:bodyPr/>
                    <a:lstStyle/>
                    <a:p>
                      <a:pPr marL="0" marR="0" algn="r">
                        <a:buNone/>
                      </a:pPr>
                      <a:r>
                        <a:rPr lang="en-US" altLang="zh-CN" sz="1600" b="1" kern="100">
                          <a:effectLst/>
                          <a:latin typeface="+mn-ea"/>
                          <a:ea typeface="+mn-ea"/>
                        </a:rPr>
                        <a:t>1.26</a:t>
                      </a:r>
                      <a:endParaRPr lang="zh-CN" altLang="en-US" sz="1600" b="1" kern="100">
                        <a:effectLst/>
                        <a:latin typeface="+mn-ea"/>
                        <a:ea typeface="+mn-ea"/>
                      </a:endParaRPr>
                    </a:p>
                  </a:txBody>
                  <a:tcPr marL="68580" marR="68580" anchor="b"/>
                </a:tc>
                <a:tc>
                  <a:txBody>
                    <a:bodyPr/>
                    <a:lstStyle/>
                    <a:p>
                      <a:pPr marL="0" marR="0" algn="r">
                        <a:buNone/>
                      </a:pPr>
                      <a:r>
                        <a:rPr lang="en-US" altLang="zh-CN" sz="1600" b="1" kern="100" dirty="0">
                          <a:effectLst/>
                          <a:latin typeface="+mn-ea"/>
                          <a:ea typeface="+mn-ea"/>
                        </a:rPr>
                        <a:t>0.21</a:t>
                      </a:r>
                      <a:endParaRPr lang="zh-CN" altLang="en-US" sz="1600" b="1" kern="100" dirty="0">
                        <a:effectLst/>
                        <a:latin typeface="+mn-ea"/>
                        <a:ea typeface="+mn-ea"/>
                      </a:endParaRPr>
                    </a:p>
                  </a:txBody>
                  <a:tcPr marL="68580" marR="68580" anchor="b"/>
                </a:tc>
                <a:extLst>
                  <a:ext uri="{0D108BD9-81ED-4DB2-BD59-A6C34878D82A}">
                    <a16:rowId xmlns:a16="http://schemas.microsoft.com/office/drawing/2014/main" val="3759486285"/>
                  </a:ext>
                </a:extLst>
              </a:tr>
              <a:tr h="449596">
                <a:tc>
                  <a:txBody>
                    <a:bodyPr/>
                    <a:lstStyle/>
                    <a:p>
                      <a:pPr marL="0" marR="0" algn="r">
                        <a:buNone/>
                      </a:pPr>
                      <a:r>
                        <a:rPr lang="en-US" altLang="zh-CN" sz="1600" b="1" kern="100">
                          <a:effectLst/>
                          <a:latin typeface="+mn-ea"/>
                          <a:ea typeface="+mn-ea"/>
                        </a:rPr>
                        <a:t>2010</a:t>
                      </a:r>
                      <a:endParaRPr lang="zh-CN" altLang="en-US" sz="1600" b="1" kern="100">
                        <a:effectLst/>
                        <a:latin typeface="+mn-ea"/>
                        <a:ea typeface="+mn-ea"/>
                      </a:endParaRPr>
                    </a:p>
                  </a:txBody>
                  <a:tcPr marL="68580" marR="68580" anchor="b"/>
                </a:tc>
                <a:tc>
                  <a:txBody>
                    <a:bodyPr/>
                    <a:lstStyle/>
                    <a:p>
                      <a:pPr marL="0" marR="0" algn="r">
                        <a:buNone/>
                      </a:pPr>
                      <a:r>
                        <a:rPr lang="en-US" altLang="zh-CN" sz="1600" b="1" kern="100" dirty="0">
                          <a:effectLst/>
                          <a:latin typeface="+mn-ea"/>
                          <a:ea typeface="+mn-ea"/>
                        </a:rPr>
                        <a:t>83101.5</a:t>
                      </a:r>
                      <a:endParaRPr lang="zh-CN" altLang="en-US" sz="1600" b="1" kern="100" dirty="0">
                        <a:effectLst/>
                        <a:latin typeface="+mn-ea"/>
                        <a:ea typeface="+mn-ea"/>
                      </a:endParaRPr>
                    </a:p>
                  </a:txBody>
                  <a:tcPr marL="68580" marR="68580" anchor="b"/>
                </a:tc>
                <a:tc>
                  <a:txBody>
                    <a:bodyPr/>
                    <a:lstStyle/>
                    <a:p>
                      <a:pPr marL="0" marR="0" algn="r">
                        <a:buNone/>
                      </a:pPr>
                      <a:r>
                        <a:rPr lang="en-US" altLang="zh-CN" sz="1600" b="1" kern="100" dirty="0">
                          <a:effectLst/>
                          <a:latin typeface="+mn-ea"/>
                          <a:ea typeface="+mn-ea"/>
                        </a:rPr>
                        <a:t>20.2</a:t>
                      </a:r>
                      <a:endParaRPr lang="zh-CN" altLang="en-US" sz="1600" b="1" kern="100" dirty="0">
                        <a:effectLst/>
                        <a:latin typeface="+mn-ea"/>
                        <a:ea typeface="+mn-ea"/>
                      </a:endParaRPr>
                    </a:p>
                  </a:txBody>
                  <a:tcPr marL="68580" marR="68580" anchor="b"/>
                </a:tc>
                <a:tc>
                  <a:txBody>
                    <a:bodyPr/>
                    <a:lstStyle/>
                    <a:p>
                      <a:pPr marL="0" marR="0" algn="r">
                        <a:buNone/>
                      </a:pPr>
                      <a:r>
                        <a:rPr lang="en-US" altLang="zh-CN" sz="1600" b="1" kern="100" dirty="0">
                          <a:effectLst/>
                          <a:latin typeface="+mn-ea"/>
                          <a:ea typeface="+mn-ea"/>
                        </a:rPr>
                        <a:t>1.17</a:t>
                      </a:r>
                      <a:endParaRPr lang="zh-CN" altLang="en-US" sz="1600" b="1" kern="100" dirty="0">
                        <a:effectLst/>
                        <a:latin typeface="+mn-ea"/>
                        <a:ea typeface="+mn-ea"/>
                      </a:endParaRPr>
                    </a:p>
                  </a:txBody>
                  <a:tcPr marL="68580" marR="68580" anchor="b"/>
                </a:tc>
                <a:tc>
                  <a:txBody>
                    <a:bodyPr/>
                    <a:lstStyle/>
                    <a:p>
                      <a:pPr marL="0" marR="0" algn="r">
                        <a:buNone/>
                      </a:pPr>
                      <a:r>
                        <a:rPr lang="en-US" altLang="zh-CN" sz="1600" b="1" kern="100">
                          <a:effectLst/>
                          <a:latin typeface="+mn-ea"/>
                          <a:ea typeface="+mn-ea"/>
                        </a:rPr>
                        <a:t>0.23</a:t>
                      </a:r>
                      <a:endParaRPr lang="zh-CN" altLang="en-US" sz="1600" b="1" kern="100">
                        <a:effectLst/>
                        <a:latin typeface="+mn-ea"/>
                        <a:ea typeface="+mn-ea"/>
                      </a:endParaRPr>
                    </a:p>
                  </a:txBody>
                  <a:tcPr marL="68580" marR="68580" anchor="b"/>
                </a:tc>
                <a:extLst>
                  <a:ext uri="{0D108BD9-81ED-4DB2-BD59-A6C34878D82A}">
                    <a16:rowId xmlns:a16="http://schemas.microsoft.com/office/drawing/2014/main" val="3195887431"/>
                  </a:ext>
                </a:extLst>
              </a:tr>
              <a:tr h="507146">
                <a:tc>
                  <a:txBody>
                    <a:bodyPr/>
                    <a:lstStyle/>
                    <a:p>
                      <a:pPr marL="0" marR="0" algn="r">
                        <a:buNone/>
                      </a:pPr>
                      <a:r>
                        <a:rPr lang="en-US" altLang="zh-CN" sz="1600" b="1" kern="100">
                          <a:effectLst/>
                          <a:latin typeface="+mn-ea"/>
                          <a:ea typeface="+mn-ea"/>
                        </a:rPr>
                        <a:t>2015</a:t>
                      </a:r>
                      <a:endParaRPr lang="zh-CN" altLang="en-US" sz="1600" b="1" kern="100">
                        <a:effectLst/>
                        <a:latin typeface="+mn-ea"/>
                        <a:ea typeface="+mn-ea"/>
                      </a:endParaRPr>
                    </a:p>
                  </a:txBody>
                  <a:tcPr marL="68580" marR="68580" anchor="b"/>
                </a:tc>
                <a:tc>
                  <a:txBody>
                    <a:bodyPr/>
                    <a:lstStyle/>
                    <a:p>
                      <a:pPr marL="0" marR="0" algn="r">
                        <a:buNone/>
                      </a:pPr>
                      <a:r>
                        <a:rPr lang="en-US" altLang="zh-CN" sz="1600" b="1" kern="100">
                          <a:effectLst/>
                          <a:latin typeface="+mn-ea"/>
                          <a:ea typeface="+mn-ea"/>
                        </a:rPr>
                        <a:t>152269.2</a:t>
                      </a:r>
                      <a:endParaRPr lang="zh-CN" altLang="en-US" sz="1600" b="1" kern="100">
                        <a:effectLst/>
                        <a:latin typeface="+mn-ea"/>
                        <a:ea typeface="+mn-ea"/>
                      </a:endParaRPr>
                    </a:p>
                  </a:txBody>
                  <a:tcPr marL="68580" marR="68580" anchor="b"/>
                </a:tc>
                <a:tc>
                  <a:txBody>
                    <a:bodyPr/>
                    <a:lstStyle/>
                    <a:p>
                      <a:pPr marL="0" marR="0" algn="r">
                        <a:buNone/>
                      </a:pPr>
                      <a:r>
                        <a:rPr lang="en-US" altLang="zh-CN" sz="1600" b="1" kern="100">
                          <a:effectLst/>
                          <a:latin typeface="+mn-ea"/>
                          <a:ea typeface="+mn-ea"/>
                        </a:rPr>
                        <a:t>22.1</a:t>
                      </a:r>
                      <a:endParaRPr lang="zh-CN" altLang="en-US" sz="1600" b="1" kern="100">
                        <a:effectLst/>
                        <a:latin typeface="+mn-ea"/>
                        <a:ea typeface="+mn-ea"/>
                      </a:endParaRPr>
                    </a:p>
                  </a:txBody>
                  <a:tcPr marL="68580" marR="68580" anchor="b"/>
                </a:tc>
                <a:tc>
                  <a:txBody>
                    <a:bodyPr/>
                    <a:lstStyle/>
                    <a:p>
                      <a:pPr marL="0" marR="0" algn="r">
                        <a:buNone/>
                      </a:pPr>
                      <a:r>
                        <a:rPr lang="en-US" altLang="zh-CN" sz="1600" b="1" kern="100" dirty="0">
                          <a:effectLst/>
                          <a:latin typeface="+mn-ea"/>
                          <a:ea typeface="+mn-ea"/>
                        </a:rPr>
                        <a:t>1.20</a:t>
                      </a:r>
                      <a:endParaRPr lang="zh-CN" altLang="en-US" sz="1600" b="1" kern="100" dirty="0">
                        <a:effectLst/>
                        <a:latin typeface="+mn-ea"/>
                        <a:ea typeface="+mn-ea"/>
                      </a:endParaRPr>
                    </a:p>
                  </a:txBody>
                  <a:tcPr marL="68580" marR="68580" anchor="b"/>
                </a:tc>
                <a:tc>
                  <a:txBody>
                    <a:bodyPr/>
                    <a:lstStyle/>
                    <a:p>
                      <a:pPr marL="0" marR="0" algn="r">
                        <a:buNone/>
                      </a:pPr>
                      <a:r>
                        <a:rPr lang="en-US" altLang="zh-CN" sz="1600" b="1" kern="100" dirty="0">
                          <a:effectLst/>
                          <a:latin typeface="+mn-ea"/>
                          <a:ea typeface="+mn-ea"/>
                        </a:rPr>
                        <a:t>0.26</a:t>
                      </a:r>
                      <a:endParaRPr lang="zh-CN" altLang="en-US" sz="1600" b="1" kern="100" dirty="0">
                        <a:effectLst/>
                        <a:latin typeface="+mn-ea"/>
                        <a:ea typeface="+mn-ea"/>
                      </a:endParaRPr>
                    </a:p>
                  </a:txBody>
                  <a:tcPr marL="68580" marR="68580" anchor="b"/>
                </a:tc>
                <a:extLst>
                  <a:ext uri="{0D108BD9-81ED-4DB2-BD59-A6C34878D82A}">
                    <a16:rowId xmlns:a16="http://schemas.microsoft.com/office/drawing/2014/main" val="3431296536"/>
                  </a:ext>
                </a:extLst>
              </a:tr>
              <a:tr h="449596">
                <a:tc>
                  <a:txBody>
                    <a:bodyPr/>
                    <a:lstStyle/>
                    <a:p>
                      <a:pPr marL="0" marR="0" algn="r">
                        <a:buNone/>
                      </a:pPr>
                      <a:r>
                        <a:rPr lang="en-US" altLang="zh-CN" sz="1600" b="1" kern="100">
                          <a:effectLst/>
                          <a:latin typeface="+mn-ea"/>
                          <a:ea typeface="+mn-ea"/>
                        </a:rPr>
                        <a:t>2020</a:t>
                      </a:r>
                      <a:endParaRPr lang="zh-CN" altLang="en-US" sz="1600" b="1" kern="100">
                        <a:effectLst/>
                        <a:latin typeface="+mn-ea"/>
                        <a:ea typeface="+mn-ea"/>
                      </a:endParaRPr>
                    </a:p>
                  </a:txBody>
                  <a:tcPr marL="68580" marR="68580" anchor="b"/>
                </a:tc>
                <a:tc>
                  <a:txBody>
                    <a:bodyPr/>
                    <a:lstStyle/>
                    <a:p>
                      <a:pPr marL="0" marR="0" algn="r">
                        <a:buNone/>
                      </a:pPr>
                      <a:r>
                        <a:rPr lang="en-US" altLang="zh-CN" sz="1600" b="1" kern="100">
                          <a:effectLst/>
                          <a:latin typeface="+mn-ea"/>
                          <a:ea typeface="+mn-ea"/>
                        </a:rPr>
                        <a:t>182913.9</a:t>
                      </a:r>
                      <a:endParaRPr lang="zh-CN" altLang="en-US" sz="1600" b="1" kern="100">
                        <a:effectLst/>
                        <a:latin typeface="+mn-ea"/>
                        <a:ea typeface="+mn-ea"/>
                      </a:endParaRPr>
                    </a:p>
                  </a:txBody>
                  <a:tcPr marL="68580" marR="68580" anchor="b"/>
                </a:tc>
                <a:tc>
                  <a:txBody>
                    <a:bodyPr/>
                    <a:lstStyle/>
                    <a:p>
                      <a:pPr marL="0" marR="0" algn="r">
                        <a:buNone/>
                      </a:pPr>
                      <a:r>
                        <a:rPr lang="en-US" altLang="zh-CN" sz="1600" b="1" kern="100">
                          <a:effectLst/>
                          <a:latin typeface="+mn-ea"/>
                          <a:ea typeface="+mn-ea"/>
                        </a:rPr>
                        <a:t>18.0</a:t>
                      </a:r>
                      <a:endParaRPr lang="zh-CN" altLang="en-US" sz="1600" b="1" kern="100">
                        <a:effectLst/>
                        <a:latin typeface="+mn-ea"/>
                        <a:ea typeface="+mn-ea"/>
                      </a:endParaRPr>
                    </a:p>
                  </a:txBody>
                  <a:tcPr marL="68580" marR="68580" anchor="b"/>
                </a:tc>
                <a:tc>
                  <a:txBody>
                    <a:bodyPr/>
                    <a:lstStyle/>
                    <a:p>
                      <a:pPr marL="0" marR="0" algn="r">
                        <a:buNone/>
                      </a:pPr>
                      <a:r>
                        <a:rPr lang="en-US" altLang="zh-CN" sz="1600" b="1" kern="100" dirty="0">
                          <a:solidFill>
                            <a:srgbClr val="FF0000"/>
                          </a:solidFill>
                          <a:effectLst/>
                          <a:latin typeface="+mn-ea"/>
                          <a:ea typeface="+mn-ea"/>
                        </a:rPr>
                        <a:t>-1.43</a:t>
                      </a:r>
                      <a:endParaRPr lang="zh-CN" altLang="en-US" sz="1600" b="1" kern="100" dirty="0">
                        <a:solidFill>
                          <a:srgbClr val="FF0000"/>
                        </a:solidFill>
                        <a:effectLst/>
                        <a:latin typeface="+mn-ea"/>
                        <a:ea typeface="+mn-ea"/>
                      </a:endParaRPr>
                    </a:p>
                  </a:txBody>
                  <a:tcPr marL="68580" marR="68580" anchor="b"/>
                </a:tc>
                <a:tc>
                  <a:txBody>
                    <a:bodyPr/>
                    <a:lstStyle/>
                    <a:p>
                      <a:pPr marL="0" marR="0" algn="r">
                        <a:buNone/>
                      </a:pPr>
                      <a:r>
                        <a:rPr lang="en-US" altLang="zh-CN" sz="1600" b="1" kern="100" dirty="0">
                          <a:solidFill>
                            <a:srgbClr val="FF0000"/>
                          </a:solidFill>
                          <a:effectLst/>
                          <a:latin typeface="+mn-ea"/>
                          <a:ea typeface="+mn-ea"/>
                        </a:rPr>
                        <a:t>-0.28</a:t>
                      </a:r>
                      <a:endParaRPr lang="zh-CN" altLang="en-US" sz="1600" b="1" kern="100" dirty="0">
                        <a:solidFill>
                          <a:srgbClr val="FF0000"/>
                        </a:solidFill>
                        <a:effectLst/>
                        <a:latin typeface="+mn-ea"/>
                        <a:ea typeface="+mn-ea"/>
                      </a:endParaRPr>
                    </a:p>
                  </a:txBody>
                  <a:tcPr marL="68580" marR="68580" anchor="b"/>
                </a:tc>
                <a:extLst>
                  <a:ext uri="{0D108BD9-81ED-4DB2-BD59-A6C34878D82A}">
                    <a16:rowId xmlns:a16="http://schemas.microsoft.com/office/drawing/2014/main" val="1316406133"/>
                  </a:ext>
                </a:extLst>
              </a:tr>
              <a:tr h="449596">
                <a:tc>
                  <a:txBody>
                    <a:bodyPr/>
                    <a:lstStyle/>
                    <a:p>
                      <a:pPr marL="0" marR="0" algn="r">
                        <a:buNone/>
                      </a:pPr>
                      <a:r>
                        <a:rPr lang="en-US" altLang="zh-CN" sz="1600" b="1" kern="100">
                          <a:effectLst/>
                          <a:latin typeface="+mn-ea"/>
                          <a:ea typeface="+mn-ea"/>
                        </a:rPr>
                        <a:t>2023</a:t>
                      </a:r>
                      <a:endParaRPr lang="zh-CN" altLang="en-US" sz="1600" b="1" kern="100">
                        <a:effectLst/>
                        <a:latin typeface="+mn-ea"/>
                        <a:ea typeface="+mn-ea"/>
                      </a:endParaRPr>
                    </a:p>
                  </a:txBody>
                  <a:tcPr marL="68580" marR="68580" anchor="b"/>
                </a:tc>
                <a:tc>
                  <a:txBody>
                    <a:bodyPr/>
                    <a:lstStyle/>
                    <a:p>
                      <a:pPr marL="0" marR="0" algn="r">
                        <a:buNone/>
                      </a:pPr>
                      <a:r>
                        <a:rPr lang="en-US" altLang="zh-CN" sz="1600" b="1" kern="100">
                          <a:effectLst/>
                          <a:latin typeface="+mn-ea"/>
                          <a:ea typeface="+mn-ea"/>
                        </a:rPr>
                        <a:t>216795.4</a:t>
                      </a:r>
                      <a:endParaRPr lang="zh-CN" altLang="en-US" sz="1600" b="1" kern="100">
                        <a:effectLst/>
                        <a:latin typeface="+mn-ea"/>
                        <a:ea typeface="+mn-ea"/>
                      </a:endParaRPr>
                    </a:p>
                  </a:txBody>
                  <a:tcPr marL="68580" marR="68580" anchor="b"/>
                </a:tc>
                <a:tc>
                  <a:txBody>
                    <a:bodyPr/>
                    <a:lstStyle/>
                    <a:p>
                      <a:pPr marL="0" marR="0" algn="r">
                        <a:buNone/>
                      </a:pPr>
                      <a:r>
                        <a:rPr lang="en-US" altLang="zh-CN" sz="1600" b="1" kern="100">
                          <a:effectLst/>
                          <a:latin typeface="+mn-ea"/>
                          <a:ea typeface="+mn-ea"/>
                        </a:rPr>
                        <a:t>17.2</a:t>
                      </a:r>
                      <a:endParaRPr lang="zh-CN" altLang="en-US" sz="1600" b="1" kern="100">
                        <a:effectLst/>
                        <a:latin typeface="+mn-ea"/>
                        <a:ea typeface="+mn-ea"/>
                      </a:endParaRPr>
                    </a:p>
                  </a:txBody>
                  <a:tcPr marL="68580" marR="68580" anchor="b"/>
                </a:tc>
                <a:tc>
                  <a:txBody>
                    <a:bodyPr/>
                    <a:lstStyle/>
                    <a:p>
                      <a:pPr marL="0" marR="0" algn="r">
                        <a:buNone/>
                      </a:pPr>
                      <a:r>
                        <a:rPr lang="en-US" altLang="zh-CN" sz="1600" b="1" kern="100">
                          <a:effectLst/>
                          <a:latin typeface="+mn-ea"/>
                          <a:ea typeface="+mn-ea"/>
                        </a:rPr>
                        <a:t>1.39</a:t>
                      </a:r>
                      <a:endParaRPr lang="zh-CN" altLang="en-US" sz="1600" b="1" kern="100">
                        <a:effectLst/>
                        <a:latin typeface="+mn-ea"/>
                        <a:ea typeface="+mn-ea"/>
                      </a:endParaRPr>
                    </a:p>
                  </a:txBody>
                  <a:tcPr marL="68580" marR="68580" anchor="b"/>
                </a:tc>
                <a:tc>
                  <a:txBody>
                    <a:bodyPr/>
                    <a:lstStyle/>
                    <a:p>
                      <a:pPr marL="0" marR="0" algn="r">
                        <a:buNone/>
                      </a:pPr>
                      <a:r>
                        <a:rPr lang="en-US" altLang="zh-CN" sz="1600" b="1" kern="100" dirty="0">
                          <a:effectLst/>
                          <a:latin typeface="+mn-ea"/>
                          <a:ea typeface="+mn-ea"/>
                        </a:rPr>
                        <a:t>0.24</a:t>
                      </a:r>
                      <a:endParaRPr lang="zh-CN" altLang="en-US" sz="1600" b="1" kern="100" dirty="0">
                        <a:effectLst/>
                        <a:latin typeface="+mn-ea"/>
                        <a:ea typeface="+mn-ea"/>
                      </a:endParaRPr>
                    </a:p>
                  </a:txBody>
                  <a:tcPr marL="68580" marR="68580" anchor="b"/>
                </a:tc>
                <a:extLst>
                  <a:ext uri="{0D108BD9-81ED-4DB2-BD59-A6C34878D82A}">
                    <a16:rowId xmlns:a16="http://schemas.microsoft.com/office/drawing/2014/main" val="2582418233"/>
                  </a:ext>
                </a:extLst>
              </a:tr>
            </a:tbl>
          </a:graphicData>
        </a:graphic>
      </p:graphicFrame>
      <p:sp>
        <p:nvSpPr>
          <p:cNvPr id="13" name="文本框 12">
            <a:extLst>
              <a:ext uri="{FF2B5EF4-FFF2-40B4-BE49-F238E27FC236}">
                <a16:creationId xmlns:a16="http://schemas.microsoft.com/office/drawing/2014/main" id="{A72F34F3-FB94-7C2F-D4E6-DB8A72EA61EF}"/>
              </a:ext>
            </a:extLst>
          </p:cNvPr>
          <p:cNvSpPr txBox="1"/>
          <p:nvPr/>
        </p:nvSpPr>
        <p:spPr>
          <a:xfrm>
            <a:off x="5283891" y="6280796"/>
            <a:ext cx="6179418" cy="392928"/>
          </a:xfrm>
          <a:prstGeom prst="rect">
            <a:avLst/>
          </a:prstGeom>
          <a:noFill/>
        </p:spPr>
        <p:txBody>
          <a:bodyPr wrap="square">
            <a:spAutoFit/>
          </a:bodyPr>
          <a:lstStyle/>
          <a:p>
            <a:pPr marL="0" marR="0" algn="ctr">
              <a:lnSpc>
                <a:spcPct val="120000"/>
              </a:lnSpc>
              <a:spcBef>
                <a:spcPts val="780"/>
              </a:spcBef>
              <a:buNone/>
            </a:pPr>
            <a:r>
              <a:rPr lang="zh-CN" altLang="en-US" sz="1800" b="1" kern="100" dirty="0">
                <a:effectLst/>
                <a:latin typeface="宋体" panose="02010600030101010101" pitchFamily="2" charset="-122"/>
                <a:ea typeface="宋体" panose="02010600030101010101" pitchFamily="2" charset="-122"/>
              </a:rPr>
              <a:t>表</a:t>
            </a:r>
            <a:r>
              <a:rPr lang="en-US" altLang="zh-CN" sz="1800" b="1" kern="100" dirty="0">
                <a:effectLst/>
                <a:latin typeface="Times New Roman" panose="02020603050405020304" pitchFamily="18" charset="0"/>
              </a:rPr>
              <a:t>12</a:t>
            </a:r>
            <a:r>
              <a:rPr lang="en-US" altLang="zh-CN" sz="1800" b="1" kern="100" dirty="0">
                <a:effectLst/>
                <a:latin typeface="Times New Roman" panose="02020603050405020304" pitchFamily="18" charset="0"/>
                <a:ea typeface="宋体" panose="02010600030101010101" pitchFamily="2" charset="-122"/>
              </a:rPr>
              <a:t>-</a:t>
            </a:r>
            <a:r>
              <a:rPr lang="en-US" altLang="zh-CN" sz="1800" b="1" kern="100" dirty="0">
                <a:effectLst/>
                <a:latin typeface="Times New Roman" panose="02020603050405020304" pitchFamily="18" charset="0"/>
              </a:rPr>
              <a:t>3  </a:t>
            </a:r>
            <a:r>
              <a:rPr lang="zh-CN" altLang="en-US" sz="1800" b="1" kern="100" dirty="0">
                <a:effectLst/>
                <a:latin typeface="宋体" panose="02010600030101010101" pitchFamily="2" charset="-122"/>
                <a:ea typeface="宋体" panose="02010600030101010101" pitchFamily="2" charset="-122"/>
              </a:rPr>
              <a:t>狭义财政收入规模（亿元）及其与</a:t>
            </a:r>
            <a:r>
              <a:rPr lang="en-US" altLang="zh-CN" sz="1800" b="1" kern="100" dirty="0">
                <a:effectLst/>
                <a:latin typeface="Times New Roman" panose="02020603050405020304" pitchFamily="18" charset="0"/>
                <a:ea typeface="宋体" panose="02010600030101010101" pitchFamily="2" charset="-122"/>
              </a:rPr>
              <a:t>GDP</a:t>
            </a:r>
            <a:r>
              <a:rPr lang="zh-CN" altLang="en-US" sz="1800" b="1" kern="100" dirty="0">
                <a:effectLst/>
                <a:latin typeface="宋体" panose="02010600030101010101" pitchFamily="2" charset="-122"/>
                <a:ea typeface="宋体" panose="02010600030101010101" pitchFamily="2" charset="-122"/>
              </a:rPr>
              <a:t>关系</a:t>
            </a:r>
            <a:endParaRPr lang="zh-CN" altLang="en-US" sz="1800" kern="100" dirty="0">
              <a:effectLst/>
              <a:latin typeface="Times New Roman" panose="02020603050405020304" pitchFamily="18" charset="0"/>
            </a:endParaRPr>
          </a:p>
        </p:txBody>
      </p:sp>
    </p:spTree>
    <p:extLst>
      <p:ext uri="{BB962C8B-B14F-4D97-AF65-F5344CB8AC3E}">
        <p14:creationId xmlns:p14="http://schemas.microsoft.com/office/powerpoint/2010/main" val="841854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2359A8-AAD3-667C-DCD1-B7D77C51A9DA}"/>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61D47C49-BBA6-ABAF-033C-8BBF89D4EB4A}"/>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1FAD478D-B49A-B177-FD23-0F7F75F23C5E}"/>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4" name="文本框 3">
            <a:extLst>
              <a:ext uri="{FF2B5EF4-FFF2-40B4-BE49-F238E27FC236}">
                <a16:creationId xmlns:a16="http://schemas.microsoft.com/office/drawing/2014/main" id="{3E2D9F78-6A36-5C77-C163-7E21AA0C1F21}"/>
              </a:ext>
            </a:extLst>
          </p:cNvPr>
          <p:cNvSpPr txBox="1"/>
          <p:nvPr/>
        </p:nvSpPr>
        <p:spPr>
          <a:xfrm>
            <a:off x="960228" y="493578"/>
            <a:ext cx="7652803" cy="592011"/>
          </a:xfrm>
          <a:prstGeom prst="rect">
            <a:avLst/>
          </a:prstGeom>
          <a:ln>
            <a:noFill/>
          </a:ln>
        </p:spPr>
        <p:txBody>
          <a:bodyPr wrap="square">
            <a:noAutofit/>
          </a:bodyPr>
          <a:lstStyle/>
          <a:p>
            <a:pPr indent="304800" algn="just" defTabSz="266700" fontAlgn="auto">
              <a:lnSpc>
                <a:spcPct val="150000"/>
              </a:lnSpc>
              <a:spcBef>
                <a:spcPct val="0"/>
              </a:spcBef>
              <a:spcAft>
                <a:spcPct val="0"/>
              </a:spcAft>
            </a:pPr>
            <a:r>
              <a:rPr lang="zh-CN" altLang="en-US" sz="2800" b="1" dirty="0">
                <a:solidFill>
                  <a:schemeClr val="accent2"/>
                </a:solidFill>
                <a:latin typeface="华文楷体" panose="02010600040101010101" charset="-122"/>
                <a:ea typeface="华文楷体" panose="02010600040101010101" charset="-122"/>
              </a:rPr>
              <a:t>（二）</a:t>
            </a:r>
            <a:r>
              <a:rPr lang="zh-CN" altLang="en-US" sz="2800" b="1" dirty="0">
                <a:solidFill>
                  <a:schemeClr val="accent2"/>
                </a:solidFill>
                <a:latin typeface="华文楷体" panose="02010600040101010101" charset="-122"/>
                <a:ea typeface="华文楷体" panose="02010600040101010101" charset="-122"/>
                <a:sym typeface="+mn-ea"/>
              </a:rPr>
              <a:t>狭义财政收入与</a:t>
            </a:r>
            <a:r>
              <a:rPr lang="en-US" altLang="zh-CN" sz="2800" b="1" dirty="0">
                <a:solidFill>
                  <a:schemeClr val="accent2"/>
                </a:solidFill>
                <a:latin typeface="华文楷体" panose="02010600040101010101" charset="-122"/>
                <a:ea typeface="华文楷体" panose="02010600040101010101" charset="-122"/>
                <a:sym typeface="+mn-ea"/>
              </a:rPr>
              <a:t>GDP</a:t>
            </a:r>
            <a:r>
              <a:rPr lang="zh-CN" altLang="en-US" sz="2800" b="1" dirty="0">
                <a:solidFill>
                  <a:schemeClr val="accent2"/>
                </a:solidFill>
                <a:latin typeface="华文楷体" panose="02010600040101010101" charset="-122"/>
                <a:ea typeface="华文楷体" panose="02010600040101010101" charset="-122"/>
                <a:sym typeface="+mn-ea"/>
              </a:rPr>
              <a:t>比较</a:t>
            </a:r>
            <a:endParaRPr lang="en-US" altLang="zh-CN" sz="2000" dirty="0">
              <a:latin typeface="华文楷体" panose="02010600040101010101" charset="-122"/>
              <a:ea typeface="华文楷体" panose="02010600040101010101" charset="-122"/>
              <a:cs typeface="华文楷体" panose="02010600040101010101" charset="-122"/>
            </a:endParaRPr>
          </a:p>
        </p:txBody>
      </p:sp>
      <p:sp>
        <p:nvSpPr>
          <p:cNvPr id="6" name="矩形 5">
            <a:extLst>
              <a:ext uri="{FF2B5EF4-FFF2-40B4-BE49-F238E27FC236}">
                <a16:creationId xmlns:a16="http://schemas.microsoft.com/office/drawing/2014/main" id="{3B2E4759-E777-CB79-6A6A-FD84053CB5FA}"/>
              </a:ext>
            </a:extLst>
          </p:cNvPr>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7" name="灯片编号占位符 6">
            <a:extLst>
              <a:ext uri="{FF2B5EF4-FFF2-40B4-BE49-F238E27FC236}">
                <a16:creationId xmlns:a16="http://schemas.microsoft.com/office/drawing/2014/main" id="{F4DBEAD9-1BF7-C672-7731-4E6138CCD95B}"/>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17</a:t>
            </a:fld>
            <a:endParaRPr lang="zh-CN" altLang="en-US" sz="2000" dirty="0">
              <a:solidFill>
                <a:schemeClr val="tx1"/>
              </a:solidFill>
            </a:endParaRPr>
          </a:p>
        </p:txBody>
      </p:sp>
      <p:sp>
        <p:nvSpPr>
          <p:cNvPr id="9" name="Rectangle 4" descr="浅色上对角线">
            <a:extLst>
              <a:ext uri="{FF2B5EF4-FFF2-40B4-BE49-F238E27FC236}">
                <a16:creationId xmlns:a16="http://schemas.microsoft.com/office/drawing/2014/main" id="{AE23725B-6490-95B4-3121-EEE26FC933A6}"/>
              </a:ext>
            </a:extLst>
          </p:cNvPr>
          <p:cNvSpPr>
            <a:spLocks noChangeArrowheads="1"/>
          </p:cNvSpPr>
          <p:nvPr/>
        </p:nvSpPr>
        <p:spPr bwMode="auto">
          <a:xfrm>
            <a:off x="775866" y="0"/>
            <a:ext cx="5777334"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二、中国财政收入规模与趋势分析</a:t>
            </a:r>
          </a:p>
        </p:txBody>
      </p:sp>
      <p:sp>
        <p:nvSpPr>
          <p:cNvPr id="8" name="文本框 7">
            <a:extLst>
              <a:ext uri="{FF2B5EF4-FFF2-40B4-BE49-F238E27FC236}">
                <a16:creationId xmlns:a16="http://schemas.microsoft.com/office/drawing/2014/main" id="{579E333D-3872-1598-1983-331DCA2B4EB2}"/>
              </a:ext>
            </a:extLst>
          </p:cNvPr>
          <p:cNvSpPr txBox="1"/>
          <p:nvPr/>
        </p:nvSpPr>
        <p:spPr>
          <a:xfrm>
            <a:off x="4922942" y="6244590"/>
            <a:ext cx="6602204" cy="830740"/>
          </a:xfrm>
          <a:prstGeom prst="rect">
            <a:avLst/>
          </a:prstGeom>
          <a:noFill/>
        </p:spPr>
        <p:txBody>
          <a:bodyPr wrap="square">
            <a:spAutoFit/>
          </a:bodyPr>
          <a:lstStyle/>
          <a:p>
            <a:pPr algn="ctr">
              <a:lnSpc>
                <a:spcPct val="120000"/>
              </a:lnSpc>
              <a:spcBef>
                <a:spcPts val="780"/>
              </a:spcBef>
            </a:pPr>
            <a:r>
              <a:rPr lang="zh-CN" altLang="en-US" b="1" dirty="0"/>
              <a:t>图</a:t>
            </a:r>
            <a:r>
              <a:rPr lang="en-US" altLang="zh-CN" b="1" dirty="0"/>
              <a:t>12-1  </a:t>
            </a:r>
            <a:r>
              <a:rPr lang="zh-CN" altLang="en-US" b="1" dirty="0"/>
              <a:t>改革开放以来财政收入增长与</a:t>
            </a:r>
            <a:r>
              <a:rPr lang="en-US" altLang="zh-CN" b="1" dirty="0"/>
              <a:t>GDP</a:t>
            </a:r>
            <a:r>
              <a:rPr lang="zh-CN" altLang="en-US" b="1" dirty="0"/>
              <a:t>的关系</a:t>
            </a:r>
            <a:endParaRPr lang="zh-CN" altLang="en-US" dirty="0"/>
          </a:p>
          <a:p>
            <a:pPr marL="0" marR="0" algn="ctr">
              <a:lnSpc>
                <a:spcPct val="120000"/>
              </a:lnSpc>
              <a:spcBef>
                <a:spcPts val="780"/>
              </a:spcBef>
              <a:buNone/>
            </a:pPr>
            <a:endParaRPr lang="zh-CN" altLang="en-US" sz="1800" kern="100" dirty="0">
              <a:effectLst/>
              <a:latin typeface="Times New Roman" panose="02020603050405020304" pitchFamily="18" charset="0"/>
            </a:endParaRPr>
          </a:p>
        </p:txBody>
      </p:sp>
      <p:sp>
        <p:nvSpPr>
          <p:cNvPr id="11" name="文本框 10">
            <a:extLst>
              <a:ext uri="{FF2B5EF4-FFF2-40B4-BE49-F238E27FC236}">
                <a16:creationId xmlns:a16="http://schemas.microsoft.com/office/drawing/2014/main" id="{E16D7787-A414-44B1-F832-1C5287DB35CB}"/>
              </a:ext>
            </a:extLst>
          </p:cNvPr>
          <p:cNvSpPr txBox="1"/>
          <p:nvPr/>
        </p:nvSpPr>
        <p:spPr>
          <a:xfrm>
            <a:off x="812269" y="1233367"/>
            <a:ext cx="3724627" cy="5385642"/>
          </a:xfrm>
          <a:prstGeom prst="rect">
            <a:avLst/>
          </a:prstGeom>
          <a:noFill/>
        </p:spPr>
        <p:txBody>
          <a:bodyPr wrap="square">
            <a:spAutoFit/>
          </a:bodyPr>
          <a:lstStyle/>
          <a:p>
            <a:pPr indent="540000">
              <a:lnSpc>
                <a:spcPct val="120000"/>
              </a:lnSpc>
            </a:pPr>
            <a:r>
              <a:rPr lang="zh-CN" altLang="en-US" sz="2400" dirty="0">
                <a:latin typeface="华文楷体" panose="02010600040101010101" pitchFamily="2" charset="-122"/>
                <a:ea typeface="华文楷体" panose="02010600040101010101" pitchFamily="2" charset="-122"/>
              </a:rPr>
              <a:t>还可使用两个分析指标补充说明：财政收入增长弹性系数，定义为财政收入增长速度与</a:t>
            </a:r>
            <a:r>
              <a:rPr lang="en-US" altLang="zh-CN" sz="2400" dirty="0">
                <a:latin typeface="华文楷体" panose="02010600040101010101" pitchFamily="2" charset="-122"/>
                <a:ea typeface="华文楷体" panose="02010600040101010101" pitchFamily="2" charset="-122"/>
              </a:rPr>
              <a:t>GDP</a:t>
            </a:r>
            <a:r>
              <a:rPr lang="zh-CN" altLang="en-US" sz="2400" dirty="0">
                <a:latin typeface="华文楷体" panose="02010600040101010101" pitchFamily="2" charset="-122"/>
                <a:ea typeface="华文楷体" panose="02010600040101010101" pitchFamily="2" charset="-122"/>
              </a:rPr>
              <a:t>名义增长率之比；财政收入增长边际倾向，定义为财政收入增量与</a:t>
            </a:r>
            <a:r>
              <a:rPr lang="en-US" altLang="zh-CN" sz="2400" dirty="0">
                <a:latin typeface="华文楷体" panose="02010600040101010101" pitchFamily="2" charset="-122"/>
                <a:ea typeface="华文楷体" panose="02010600040101010101" pitchFamily="2" charset="-122"/>
              </a:rPr>
              <a:t>GDP</a:t>
            </a:r>
            <a:r>
              <a:rPr lang="zh-CN" altLang="en-US" sz="2400" dirty="0">
                <a:latin typeface="华文楷体" panose="02010600040101010101" pitchFamily="2" charset="-122"/>
                <a:ea typeface="华文楷体" panose="02010600040101010101" pitchFamily="2" charset="-122"/>
              </a:rPr>
              <a:t>增量之比。</a:t>
            </a:r>
          </a:p>
          <a:p>
            <a:pPr indent="540000">
              <a:lnSpc>
                <a:spcPct val="120000"/>
              </a:lnSpc>
            </a:pPr>
            <a:r>
              <a:rPr lang="zh-CN" altLang="en-US" sz="2400" dirty="0">
                <a:latin typeface="华文楷体" panose="02010600040101010101" pitchFamily="2" charset="-122"/>
                <a:ea typeface="华文楷体" panose="02010600040101010101" pitchFamily="2" charset="-122"/>
              </a:rPr>
              <a:t>图</a:t>
            </a:r>
            <a:r>
              <a:rPr lang="en-US" altLang="zh-CN" sz="2400" dirty="0">
                <a:latin typeface="华文楷体" panose="02010600040101010101" pitchFamily="2" charset="-122"/>
                <a:ea typeface="华文楷体" panose="02010600040101010101" pitchFamily="2" charset="-122"/>
              </a:rPr>
              <a:t>12-1</a:t>
            </a:r>
            <a:r>
              <a:rPr lang="zh-CN" altLang="en-US" sz="2400" dirty="0">
                <a:latin typeface="华文楷体" panose="02010600040101010101" pitchFamily="2" charset="-122"/>
                <a:ea typeface="华文楷体" panose="02010600040101010101" pitchFamily="2" charset="-122"/>
              </a:rPr>
              <a:t>显示，两个分析指标均存在显著变动。并且，财政收入增长边际倾向的变化趋势，与财政收入增长弹性基本一致。</a:t>
            </a:r>
          </a:p>
        </p:txBody>
      </p:sp>
      <p:pic>
        <p:nvPicPr>
          <p:cNvPr id="5124" name="Picture 4">
            <a:extLst>
              <a:ext uri="{FF2B5EF4-FFF2-40B4-BE49-F238E27FC236}">
                <a16:creationId xmlns:a16="http://schemas.microsoft.com/office/drawing/2014/main" id="{438E703D-3903-0D39-F3DC-C9D38A8093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2311" y="1208780"/>
            <a:ext cx="7391966" cy="49933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8168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885DBF-C85E-0DCC-E2E9-EB9634EBD638}"/>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34AC1F70-52A2-9C2F-5BFD-CB2B45C47CFF}"/>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014EDAE7-385F-68D0-D212-332513D08376}"/>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4" name="文本框 3">
            <a:extLst>
              <a:ext uri="{FF2B5EF4-FFF2-40B4-BE49-F238E27FC236}">
                <a16:creationId xmlns:a16="http://schemas.microsoft.com/office/drawing/2014/main" id="{9CDF8C7F-F6F0-4270-3928-CDC45D77751A}"/>
              </a:ext>
            </a:extLst>
          </p:cNvPr>
          <p:cNvSpPr txBox="1"/>
          <p:nvPr/>
        </p:nvSpPr>
        <p:spPr>
          <a:xfrm>
            <a:off x="942044" y="598756"/>
            <a:ext cx="5331430" cy="751974"/>
          </a:xfrm>
          <a:prstGeom prst="rect">
            <a:avLst/>
          </a:prstGeom>
          <a:ln>
            <a:noFill/>
          </a:ln>
        </p:spPr>
        <p:txBody>
          <a:bodyPr wrap="square">
            <a:noAutofit/>
          </a:bodyPr>
          <a:lstStyle/>
          <a:p>
            <a:pPr indent="304800" algn="just" defTabSz="266700">
              <a:lnSpc>
                <a:spcPct val="150000"/>
              </a:lnSpc>
              <a:spcBef>
                <a:spcPct val="0"/>
              </a:spcBef>
              <a:spcAft>
                <a:spcPct val="0"/>
              </a:spcAft>
            </a:pPr>
            <a:r>
              <a:rPr lang="zh-CN" altLang="en-US" sz="2800" b="1" dirty="0">
                <a:solidFill>
                  <a:schemeClr val="accent2"/>
                </a:solidFill>
                <a:latin typeface="华文楷体" panose="02010600040101010101" charset="-122"/>
                <a:ea typeface="华文楷体" panose="02010600040101010101" charset="-122"/>
              </a:rPr>
              <a:t>（一）广义财政收入结构分析</a:t>
            </a:r>
            <a:endParaRPr lang="zh-CN" altLang="en-US" dirty="0"/>
          </a:p>
          <a:p>
            <a:pPr indent="304800" algn="just" defTabSz="266700" fontAlgn="auto">
              <a:lnSpc>
                <a:spcPct val="150000"/>
              </a:lnSpc>
              <a:spcBef>
                <a:spcPct val="0"/>
              </a:spcBef>
              <a:spcAft>
                <a:spcPct val="0"/>
              </a:spcAft>
            </a:pPr>
            <a:endParaRPr lang="zh-CN" altLang="en-US" sz="2800" b="1" dirty="0">
              <a:solidFill>
                <a:schemeClr val="accent2"/>
              </a:solidFill>
              <a:latin typeface="华文楷体" panose="02010600040101010101" charset="-122"/>
              <a:ea typeface="华文楷体" panose="02010600040101010101" charset="-122"/>
            </a:endParaRPr>
          </a:p>
          <a:p>
            <a:pPr indent="304800" algn="just" defTabSz="266700" fontAlgn="auto">
              <a:lnSpc>
                <a:spcPts val="4400"/>
              </a:lnSpc>
              <a:spcBef>
                <a:spcPct val="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sym typeface="+mn-ea"/>
              </a:rPr>
              <a:t>  </a:t>
            </a:r>
            <a:endParaRPr lang="en-US" altLang="zh-CN" sz="2000" dirty="0">
              <a:latin typeface="华文楷体" panose="02010600040101010101" charset="-122"/>
              <a:ea typeface="华文楷体" panose="02010600040101010101" charset="-122"/>
              <a:cs typeface="华文楷体" panose="02010600040101010101" charset="-122"/>
            </a:endParaRPr>
          </a:p>
        </p:txBody>
      </p:sp>
      <p:sp>
        <p:nvSpPr>
          <p:cNvPr id="6" name="矩形 5">
            <a:extLst>
              <a:ext uri="{FF2B5EF4-FFF2-40B4-BE49-F238E27FC236}">
                <a16:creationId xmlns:a16="http://schemas.microsoft.com/office/drawing/2014/main" id="{DD44044C-5505-9692-42A0-9B987D69710A}"/>
              </a:ext>
            </a:extLst>
          </p:cNvPr>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7" name="灯片编号占位符 6">
            <a:extLst>
              <a:ext uri="{FF2B5EF4-FFF2-40B4-BE49-F238E27FC236}">
                <a16:creationId xmlns:a16="http://schemas.microsoft.com/office/drawing/2014/main" id="{0A2F7D44-95AD-CF2C-9593-F23431A13E5D}"/>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18</a:t>
            </a:fld>
            <a:endParaRPr lang="zh-CN" altLang="en-US" sz="2000" dirty="0">
              <a:solidFill>
                <a:schemeClr val="tx1"/>
              </a:solidFill>
            </a:endParaRPr>
          </a:p>
        </p:txBody>
      </p:sp>
      <p:sp>
        <p:nvSpPr>
          <p:cNvPr id="9" name="Rectangle 4" descr="浅色上对角线">
            <a:extLst>
              <a:ext uri="{FF2B5EF4-FFF2-40B4-BE49-F238E27FC236}">
                <a16:creationId xmlns:a16="http://schemas.microsoft.com/office/drawing/2014/main" id="{162D10B1-6708-F7A8-6F15-65D6343A8A9A}"/>
              </a:ext>
            </a:extLst>
          </p:cNvPr>
          <p:cNvSpPr>
            <a:spLocks noChangeArrowheads="1"/>
          </p:cNvSpPr>
          <p:nvPr/>
        </p:nvSpPr>
        <p:spPr bwMode="auto">
          <a:xfrm>
            <a:off x="754239" y="95775"/>
            <a:ext cx="5777334"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三、中国财政收入结构统计分析</a:t>
            </a:r>
          </a:p>
        </p:txBody>
      </p:sp>
      <p:graphicFrame>
        <p:nvGraphicFramePr>
          <p:cNvPr id="8" name="表格 7">
            <a:extLst>
              <a:ext uri="{FF2B5EF4-FFF2-40B4-BE49-F238E27FC236}">
                <a16:creationId xmlns:a16="http://schemas.microsoft.com/office/drawing/2014/main" id="{CE40E976-4B2C-4231-6345-3251589A1BAA}"/>
              </a:ext>
            </a:extLst>
          </p:cNvPr>
          <p:cNvGraphicFramePr>
            <a:graphicFrameLocks noGrp="1"/>
          </p:cNvGraphicFramePr>
          <p:nvPr>
            <p:extLst>
              <p:ext uri="{D42A27DB-BD31-4B8C-83A1-F6EECF244321}">
                <p14:modId xmlns:p14="http://schemas.microsoft.com/office/powerpoint/2010/main" val="1649401803"/>
              </p:ext>
            </p:extLst>
          </p:nvPr>
        </p:nvGraphicFramePr>
        <p:xfrm>
          <a:off x="4266732" y="1249997"/>
          <a:ext cx="7925269" cy="5065416"/>
        </p:xfrm>
        <a:graphic>
          <a:graphicData uri="http://schemas.openxmlformats.org/drawingml/2006/table">
            <a:tbl>
              <a:tblPr>
                <a:tableStyleId>{5C22544A-7EE6-4342-B048-85BDC9FD1C3A}</a:tableStyleId>
              </a:tblPr>
              <a:tblGrid>
                <a:gridCol w="736653">
                  <a:extLst>
                    <a:ext uri="{9D8B030D-6E8A-4147-A177-3AD203B41FA5}">
                      <a16:colId xmlns:a16="http://schemas.microsoft.com/office/drawing/2014/main" val="2815847687"/>
                    </a:ext>
                  </a:extLst>
                </a:gridCol>
                <a:gridCol w="1797154">
                  <a:extLst>
                    <a:ext uri="{9D8B030D-6E8A-4147-A177-3AD203B41FA5}">
                      <a16:colId xmlns:a16="http://schemas.microsoft.com/office/drawing/2014/main" val="1509654769"/>
                    </a:ext>
                  </a:extLst>
                </a:gridCol>
                <a:gridCol w="1797154">
                  <a:extLst>
                    <a:ext uri="{9D8B030D-6E8A-4147-A177-3AD203B41FA5}">
                      <a16:colId xmlns:a16="http://schemas.microsoft.com/office/drawing/2014/main" val="3357987371"/>
                    </a:ext>
                  </a:extLst>
                </a:gridCol>
                <a:gridCol w="1797154">
                  <a:extLst>
                    <a:ext uri="{9D8B030D-6E8A-4147-A177-3AD203B41FA5}">
                      <a16:colId xmlns:a16="http://schemas.microsoft.com/office/drawing/2014/main" val="1649062352"/>
                    </a:ext>
                  </a:extLst>
                </a:gridCol>
                <a:gridCol w="1797154">
                  <a:extLst>
                    <a:ext uri="{9D8B030D-6E8A-4147-A177-3AD203B41FA5}">
                      <a16:colId xmlns:a16="http://schemas.microsoft.com/office/drawing/2014/main" val="2742727241"/>
                    </a:ext>
                  </a:extLst>
                </a:gridCol>
              </a:tblGrid>
              <a:tr h="422118">
                <a:tc>
                  <a:txBody>
                    <a:bodyPr/>
                    <a:lstStyle/>
                    <a:p>
                      <a:pPr marL="0" marR="0" algn="ctr">
                        <a:buNone/>
                      </a:pPr>
                      <a:r>
                        <a:rPr lang="zh-CN" altLang="en-US" sz="1600" b="1" kern="100" dirty="0">
                          <a:effectLst/>
                          <a:latin typeface="+mn-ea"/>
                          <a:ea typeface="+mn-ea"/>
                        </a:rPr>
                        <a:t>年份</a:t>
                      </a:r>
                    </a:p>
                  </a:txBody>
                  <a:tcPr marL="68580" marR="68580" anchor="ctr"/>
                </a:tc>
                <a:tc>
                  <a:txBody>
                    <a:bodyPr/>
                    <a:lstStyle/>
                    <a:p>
                      <a:pPr marL="0" marR="0" algn="ctr">
                        <a:buNone/>
                      </a:pPr>
                      <a:r>
                        <a:rPr lang="zh-CN" altLang="en-US" sz="1600" b="1" kern="100">
                          <a:effectLst/>
                          <a:latin typeface="+mn-ea"/>
                          <a:ea typeface="+mn-ea"/>
                        </a:rPr>
                        <a:t>一般公共预算收入</a:t>
                      </a:r>
                    </a:p>
                  </a:txBody>
                  <a:tcPr marL="68580" marR="68580" anchor="ctr"/>
                </a:tc>
                <a:tc>
                  <a:txBody>
                    <a:bodyPr/>
                    <a:lstStyle/>
                    <a:p>
                      <a:pPr marL="0" marR="0" algn="ctr">
                        <a:buNone/>
                      </a:pPr>
                      <a:r>
                        <a:rPr lang="zh-CN" altLang="en-US" sz="1600" b="1" kern="100">
                          <a:effectLst/>
                          <a:latin typeface="+mn-ea"/>
                          <a:ea typeface="+mn-ea"/>
                        </a:rPr>
                        <a:t>政府性基金收入</a:t>
                      </a:r>
                    </a:p>
                  </a:txBody>
                  <a:tcPr marL="68580" marR="68580" anchor="ctr"/>
                </a:tc>
                <a:tc>
                  <a:txBody>
                    <a:bodyPr/>
                    <a:lstStyle/>
                    <a:p>
                      <a:pPr marL="0" marR="0" algn="ctr">
                        <a:buNone/>
                      </a:pPr>
                      <a:r>
                        <a:rPr lang="zh-CN" altLang="en-US" sz="1600" b="1" kern="100">
                          <a:effectLst/>
                          <a:latin typeface="+mn-ea"/>
                          <a:ea typeface="+mn-ea"/>
                        </a:rPr>
                        <a:t>国有资本经营收入</a:t>
                      </a:r>
                    </a:p>
                  </a:txBody>
                  <a:tcPr marL="68580" marR="68580" anchor="ctr"/>
                </a:tc>
                <a:tc>
                  <a:txBody>
                    <a:bodyPr/>
                    <a:lstStyle/>
                    <a:p>
                      <a:pPr marL="0" marR="0" algn="ctr">
                        <a:buNone/>
                      </a:pPr>
                      <a:r>
                        <a:rPr lang="zh-CN" altLang="en-US" sz="1600" b="1" kern="100">
                          <a:effectLst/>
                          <a:latin typeface="+mn-ea"/>
                          <a:ea typeface="+mn-ea"/>
                        </a:rPr>
                        <a:t>社会保险基金收入</a:t>
                      </a:r>
                    </a:p>
                  </a:txBody>
                  <a:tcPr marL="68580" marR="68580" anchor="ctr"/>
                </a:tc>
                <a:extLst>
                  <a:ext uri="{0D108BD9-81ED-4DB2-BD59-A6C34878D82A}">
                    <a16:rowId xmlns:a16="http://schemas.microsoft.com/office/drawing/2014/main" val="2362444150"/>
                  </a:ext>
                </a:extLst>
              </a:tr>
              <a:tr h="422118">
                <a:tc>
                  <a:txBody>
                    <a:bodyPr/>
                    <a:lstStyle/>
                    <a:p>
                      <a:pPr marL="0" marR="0" algn="ctr">
                        <a:buNone/>
                      </a:pPr>
                      <a:r>
                        <a:rPr lang="en-US" altLang="zh-CN" sz="1600" b="1" kern="100" dirty="0">
                          <a:effectLst/>
                          <a:latin typeface="+mn-ea"/>
                          <a:ea typeface="+mn-ea"/>
                        </a:rPr>
                        <a:t>2013</a:t>
                      </a:r>
                    </a:p>
                  </a:txBody>
                  <a:tcPr marL="68580" marR="68580" anchor="ctr"/>
                </a:tc>
                <a:tc>
                  <a:txBody>
                    <a:bodyPr/>
                    <a:lstStyle/>
                    <a:p>
                      <a:pPr marL="0" marR="0" algn="ctr">
                        <a:buNone/>
                      </a:pPr>
                      <a:r>
                        <a:rPr lang="en-US" altLang="zh-CN" sz="1600" b="1" kern="100">
                          <a:effectLst/>
                          <a:latin typeface="+mn-ea"/>
                          <a:ea typeface="+mn-ea"/>
                        </a:rPr>
                        <a:t>59.1</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23.9</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0.8</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16.1</a:t>
                      </a:r>
                      <a:endParaRPr lang="zh-CN" altLang="en-US" sz="1600" b="1" kern="100">
                        <a:effectLst/>
                        <a:latin typeface="+mn-ea"/>
                        <a:ea typeface="+mn-ea"/>
                      </a:endParaRPr>
                    </a:p>
                  </a:txBody>
                  <a:tcPr marL="68580" marR="68580" anchor="b"/>
                </a:tc>
                <a:extLst>
                  <a:ext uri="{0D108BD9-81ED-4DB2-BD59-A6C34878D82A}">
                    <a16:rowId xmlns:a16="http://schemas.microsoft.com/office/drawing/2014/main" val="1508518398"/>
                  </a:ext>
                </a:extLst>
              </a:tr>
              <a:tr h="422118">
                <a:tc>
                  <a:txBody>
                    <a:bodyPr/>
                    <a:lstStyle/>
                    <a:p>
                      <a:pPr marL="0" marR="0" algn="ctr">
                        <a:buNone/>
                      </a:pPr>
                      <a:r>
                        <a:rPr lang="en-US" altLang="zh-CN" sz="1600" b="1" kern="100">
                          <a:effectLst/>
                          <a:latin typeface="+mn-ea"/>
                          <a:ea typeface="+mn-ea"/>
                        </a:rPr>
                        <a:t>2014</a:t>
                      </a:r>
                    </a:p>
                  </a:txBody>
                  <a:tcPr marL="68580" marR="68580" anchor="ctr"/>
                </a:tc>
                <a:tc>
                  <a:txBody>
                    <a:bodyPr/>
                    <a:lstStyle/>
                    <a:p>
                      <a:pPr marL="0" marR="0" algn="ctr">
                        <a:buNone/>
                      </a:pPr>
                      <a:r>
                        <a:rPr lang="en-US" altLang="zh-CN" sz="1600" b="1" kern="100" dirty="0">
                          <a:effectLst/>
                          <a:latin typeface="+mn-ea"/>
                          <a:ea typeface="+mn-ea"/>
                        </a:rPr>
                        <a:t>59.4</a:t>
                      </a:r>
                      <a:endParaRPr lang="zh-CN" altLang="en-US" sz="1600" b="1" kern="100" dirty="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22.9</a:t>
                      </a:r>
                      <a:endParaRPr lang="zh-CN" altLang="en-US" sz="1600" b="1" kern="100" dirty="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0.8</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16.9</a:t>
                      </a:r>
                      <a:endParaRPr lang="zh-CN" altLang="en-US" sz="1600" b="1" kern="100" dirty="0">
                        <a:effectLst/>
                        <a:latin typeface="+mn-ea"/>
                        <a:ea typeface="+mn-ea"/>
                      </a:endParaRPr>
                    </a:p>
                  </a:txBody>
                  <a:tcPr marL="68580" marR="68580" anchor="b"/>
                </a:tc>
                <a:extLst>
                  <a:ext uri="{0D108BD9-81ED-4DB2-BD59-A6C34878D82A}">
                    <a16:rowId xmlns:a16="http://schemas.microsoft.com/office/drawing/2014/main" val="2064687082"/>
                  </a:ext>
                </a:extLst>
              </a:tr>
              <a:tr h="422118">
                <a:tc>
                  <a:txBody>
                    <a:bodyPr/>
                    <a:lstStyle/>
                    <a:p>
                      <a:pPr marL="0" marR="0" algn="ctr">
                        <a:buNone/>
                      </a:pPr>
                      <a:r>
                        <a:rPr lang="en-US" altLang="zh-CN" sz="1600" b="1" kern="100">
                          <a:effectLst/>
                          <a:latin typeface="+mn-ea"/>
                          <a:ea typeface="+mn-ea"/>
                        </a:rPr>
                        <a:t>2015</a:t>
                      </a:r>
                    </a:p>
                  </a:txBody>
                  <a:tcPr marL="68580" marR="68580" anchor="ctr"/>
                </a:tc>
                <a:tc>
                  <a:txBody>
                    <a:bodyPr/>
                    <a:lstStyle/>
                    <a:p>
                      <a:pPr marL="0" marR="0" algn="ctr">
                        <a:buNone/>
                      </a:pPr>
                      <a:r>
                        <a:rPr lang="en-US" altLang="zh-CN" sz="1600" b="1" kern="100">
                          <a:effectLst/>
                          <a:latin typeface="+mn-ea"/>
                          <a:ea typeface="+mn-ea"/>
                        </a:rPr>
                        <a:t>62.6</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17.4</a:t>
                      </a:r>
                      <a:endParaRPr lang="zh-CN" altLang="en-US" sz="1600" b="1" kern="100" dirty="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1.0</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18.9</a:t>
                      </a:r>
                      <a:endParaRPr lang="zh-CN" altLang="en-US" sz="1600" b="1" kern="100">
                        <a:effectLst/>
                        <a:latin typeface="+mn-ea"/>
                        <a:ea typeface="+mn-ea"/>
                      </a:endParaRPr>
                    </a:p>
                  </a:txBody>
                  <a:tcPr marL="68580" marR="68580" anchor="b"/>
                </a:tc>
                <a:extLst>
                  <a:ext uri="{0D108BD9-81ED-4DB2-BD59-A6C34878D82A}">
                    <a16:rowId xmlns:a16="http://schemas.microsoft.com/office/drawing/2014/main" val="1235978421"/>
                  </a:ext>
                </a:extLst>
              </a:tr>
              <a:tr h="422118">
                <a:tc>
                  <a:txBody>
                    <a:bodyPr/>
                    <a:lstStyle/>
                    <a:p>
                      <a:pPr marL="0" marR="0" algn="ctr">
                        <a:buNone/>
                      </a:pPr>
                      <a:r>
                        <a:rPr lang="en-US" altLang="zh-CN" sz="1600" b="1" kern="100">
                          <a:effectLst/>
                          <a:latin typeface="+mn-ea"/>
                          <a:ea typeface="+mn-ea"/>
                        </a:rPr>
                        <a:t>2016</a:t>
                      </a:r>
                    </a:p>
                  </a:txBody>
                  <a:tcPr marL="68580" marR="68580" anchor="ctr"/>
                </a:tc>
                <a:tc>
                  <a:txBody>
                    <a:bodyPr/>
                    <a:lstStyle/>
                    <a:p>
                      <a:pPr marL="0" marR="0" algn="ctr">
                        <a:buNone/>
                      </a:pPr>
                      <a:r>
                        <a:rPr lang="en-US" altLang="zh-CN" sz="1600" b="1" kern="100">
                          <a:effectLst/>
                          <a:latin typeface="+mn-ea"/>
                          <a:ea typeface="+mn-ea"/>
                        </a:rPr>
                        <a:t>60.8</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17.8</a:t>
                      </a:r>
                      <a:endParaRPr lang="zh-CN" altLang="en-US" sz="1600" b="1" kern="100" dirty="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1.0</a:t>
                      </a:r>
                      <a:endParaRPr lang="zh-CN" altLang="en-US" sz="1600" b="1" kern="100" dirty="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20.4</a:t>
                      </a:r>
                      <a:endParaRPr lang="zh-CN" altLang="en-US" sz="1600" b="1" kern="100">
                        <a:effectLst/>
                        <a:latin typeface="+mn-ea"/>
                        <a:ea typeface="+mn-ea"/>
                      </a:endParaRPr>
                    </a:p>
                  </a:txBody>
                  <a:tcPr marL="68580" marR="68580" anchor="b"/>
                </a:tc>
                <a:extLst>
                  <a:ext uri="{0D108BD9-81ED-4DB2-BD59-A6C34878D82A}">
                    <a16:rowId xmlns:a16="http://schemas.microsoft.com/office/drawing/2014/main" val="1421310458"/>
                  </a:ext>
                </a:extLst>
              </a:tr>
              <a:tr h="422118">
                <a:tc>
                  <a:txBody>
                    <a:bodyPr/>
                    <a:lstStyle/>
                    <a:p>
                      <a:pPr marL="0" marR="0" algn="ctr">
                        <a:buNone/>
                      </a:pPr>
                      <a:r>
                        <a:rPr lang="en-US" altLang="zh-CN" sz="1600" b="1" kern="100">
                          <a:effectLst/>
                          <a:latin typeface="+mn-ea"/>
                          <a:ea typeface="+mn-ea"/>
                        </a:rPr>
                        <a:t>2017</a:t>
                      </a:r>
                    </a:p>
                  </a:txBody>
                  <a:tcPr marL="68580" marR="68580" anchor="ctr"/>
                </a:tc>
                <a:tc>
                  <a:txBody>
                    <a:bodyPr/>
                    <a:lstStyle/>
                    <a:p>
                      <a:pPr marL="0" marR="0" algn="ctr">
                        <a:buNone/>
                      </a:pPr>
                      <a:r>
                        <a:rPr lang="en-US" altLang="zh-CN" sz="1600" b="1" kern="100">
                          <a:effectLst/>
                          <a:latin typeface="+mn-ea"/>
                          <a:ea typeface="+mn-ea"/>
                        </a:rPr>
                        <a:t>56.8</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20.2</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0.8</a:t>
                      </a:r>
                      <a:endParaRPr lang="zh-CN" altLang="en-US" sz="1600" b="1" kern="100" dirty="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22.1</a:t>
                      </a:r>
                      <a:endParaRPr lang="zh-CN" altLang="en-US" sz="1600" b="1" kern="100">
                        <a:effectLst/>
                        <a:latin typeface="+mn-ea"/>
                        <a:ea typeface="+mn-ea"/>
                      </a:endParaRPr>
                    </a:p>
                  </a:txBody>
                  <a:tcPr marL="68580" marR="68580" anchor="b"/>
                </a:tc>
                <a:extLst>
                  <a:ext uri="{0D108BD9-81ED-4DB2-BD59-A6C34878D82A}">
                    <a16:rowId xmlns:a16="http://schemas.microsoft.com/office/drawing/2014/main" val="2959079370"/>
                  </a:ext>
                </a:extLst>
              </a:tr>
              <a:tr h="422118">
                <a:tc>
                  <a:txBody>
                    <a:bodyPr/>
                    <a:lstStyle/>
                    <a:p>
                      <a:pPr marL="0" marR="0" algn="ctr">
                        <a:buNone/>
                      </a:pPr>
                      <a:r>
                        <a:rPr lang="en-US" altLang="zh-CN" sz="1600" b="1" kern="100">
                          <a:effectLst/>
                          <a:latin typeface="+mn-ea"/>
                          <a:ea typeface="+mn-ea"/>
                        </a:rPr>
                        <a:t>2018</a:t>
                      </a:r>
                    </a:p>
                  </a:txBody>
                  <a:tcPr marL="68580" marR="68580" anchor="ctr"/>
                </a:tc>
                <a:tc>
                  <a:txBody>
                    <a:bodyPr/>
                    <a:lstStyle/>
                    <a:p>
                      <a:pPr marL="0" marR="0" algn="ctr">
                        <a:buNone/>
                      </a:pPr>
                      <a:r>
                        <a:rPr lang="en-US" altLang="zh-CN" sz="1600" b="1" kern="100">
                          <a:effectLst/>
                          <a:latin typeface="+mn-ea"/>
                          <a:ea typeface="+mn-ea"/>
                        </a:rPr>
                        <a:t>53.8</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22.1</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0.9</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23.2</a:t>
                      </a:r>
                      <a:endParaRPr lang="zh-CN" altLang="en-US" sz="1600" b="1" kern="100" dirty="0">
                        <a:effectLst/>
                        <a:latin typeface="+mn-ea"/>
                        <a:ea typeface="+mn-ea"/>
                      </a:endParaRPr>
                    </a:p>
                  </a:txBody>
                  <a:tcPr marL="68580" marR="68580" anchor="b"/>
                </a:tc>
                <a:extLst>
                  <a:ext uri="{0D108BD9-81ED-4DB2-BD59-A6C34878D82A}">
                    <a16:rowId xmlns:a16="http://schemas.microsoft.com/office/drawing/2014/main" val="3134745052"/>
                  </a:ext>
                </a:extLst>
              </a:tr>
              <a:tr h="422118">
                <a:tc>
                  <a:txBody>
                    <a:bodyPr/>
                    <a:lstStyle/>
                    <a:p>
                      <a:pPr marL="0" marR="0" algn="ctr">
                        <a:buNone/>
                      </a:pPr>
                      <a:r>
                        <a:rPr lang="en-US" altLang="zh-CN" sz="1600" b="1" kern="100">
                          <a:effectLst/>
                          <a:latin typeface="+mn-ea"/>
                          <a:ea typeface="+mn-ea"/>
                        </a:rPr>
                        <a:t>2019</a:t>
                      </a:r>
                    </a:p>
                  </a:txBody>
                  <a:tcPr marL="68580" marR="68580" anchor="ctr"/>
                </a:tc>
                <a:tc>
                  <a:txBody>
                    <a:bodyPr/>
                    <a:lstStyle/>
                    <a:p>
                      <a:pPr marL="0" marR="0" algn="ctr">
                        <a:buNone/>
                      </a:pPr>
                      <a:r>
                        <a:rPr lang="en-US" altLang="zh-CN" sz="1600" b="1" kern="100">
                          <a:effectLst/>
                          <a:latin typeface="+mn-ea"/>
                          <a:ea typeface="+mn-ea"/>
                        </a:rPr>
                        <a:t>52.5</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23.3</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1.1</a:t>
                      </a:r>
                      <a:endParaRPr lang="zh-CN" altLang="en-US" sz="1600" b="1" kern="100" dirty="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23.1</a:t>
                      </a:r>
                      <a:endParaRPr lang="zh-CN" altLang="en-US" sz="1600" b="1" kern="100" dirty="0">
                        <a:effectLst/>
                        <a:latin typeface="+mn-ea"/>
                        <a:ea typeface="+mn-ea"/>
                      </a:endParaRPr>
                    </a:p>
                  </a:txBody>
                  <a:tcPr marL="68580" marR="68580" anchor="b"/>
                </a:tc>
                <a:extLst>
                  <a:ext uri="{0D108BD9-81ED-4DB2-BD59-A6C34878D82A}">
                    <a16:rowId xmlns:a16="http://schemas.microsoft.com/office/drawing/2014/main" val="306731989"/>
                  </a:ext>
                </a:extLst>
              </a:tr>
              <a:tr h="422118">
                <a:tc>
                  <a:txBody>
                    <a:bodyPr/>
                    <a:lstStyle/>
                    <a:p>
                      <a:pPr marL="0" marR="0" algn="ctr">
                        <a:buNone/>
                      </a:pPr>
                      <a:r>
                        <a:rPr lang="en-US" altLang="zh-CN" sz="1600" b="1" kern="100">
                          <a:effectLst/>
                          <a:latin typeface="+mn-ea"/>
                          <a:ea typeface="+mn-ea"/>
                        </a:rPr>
                        <a:t>2020</a:t>
                      </a:r>
                    </a:p>
                  </a:txBody>
                  <a:tcPr marL="68580" marR="68580" anchor="ctr"/>
                </a:tc>
                <a:tc>
                  <a:txBody>
                    <a:bodyPr/>
                    <a:lstStyle/>
                    <a:p>
                      <a:pPr marL="0" marR="0" algn="ctr">
                        <a:buNone/>
                      </a:pPr>
                      <a:r>
                        <a:rPr lang="en-US" altLang="zh-CN" sz="1600" b="1" kern="100">
                          <a:effectLst/>
                          <a:latin typeface="+mn-ea"/>
                          <a:ea typeface="+mn-ea"/>
                        </a:rPr>
                        <a:t>51.3</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26.2</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1.3</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21.2</a:t>
                      </a:r>
                      <a:endParaRPr lang="zh-CN" altLang="en-US" sz="1600" b="1" kern="100" dirty="0">
                        <a:effectLst/>
                        <a:latin typeface="+mn-ea"/>
                        <a:ea typeface="+mn-ea"/>
                      </a:endParaRPr>
                    </a:p>
                  </a:txBody>
                  <a:tcPr marL="68580" marR="68580" anchor="b"/>
                </a:tc>
                <a:extLst>
                  <a:ext uri="{0D108BD9-81ED-4DB2-BD59-A6C34878D82A}">
                    <a16:rowId xmlns:a16="http://schemas.microsoft.com/office/drawing/2014/main" val="1571592868"/>
                  </a:ext>
                </a:extLst>
              </a:tr>
              <a:tr h="422118">
                <a:tc>
                  <a:txBody>
                    <a:bodyPr/>
                    <a:lstStyle/>
                    <a:p>
                      <a:pPr marL="0" marR="0" algn="ctr">
                        <a:buNone/>
                      </a:pPr>
                      <a:r>
                        <a:rPr lang="en-US" altLang="zh-CN" sz="1600" b="1" kern="100">
                          <a:effectLst/>
                          <a:latin typeface="+mn-ea"/>
                          <a:ea typeface="+mn-ea"/>
                        </a:rPr>
                        <a:t>2021</a:t>
                      </a:r>
                    </a:p>
                  </a:txBody>
                  <a:tcPr marL="68580" marR="68580" anchor="ctr"/>
                </a:tc>
                <a:tc>
                  <a:txBody>
                    <a:bodyPr/>
                    <a:lstStyle/>
                    <a:p>
                      <a:pPr marL="0" marR="0" algn="ctr">
                        <a:buNone/>
                      </a:pPr>
                      <a:r>
                        <a:rPr lang="en-US" altLang="zh-CN" sz="1600" b="1" kern="100">
                          <a:effectLst/>
                          <a:latin typeface="+mn-ea"/>
                          <a:ea typeface="+mn-ea"/>
                        </a:rPr>
                        <a:t>50.3</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24.3</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1.3</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24.1</a:t>
                      </a:r>
                      <a:endParaRPr lang="zh-CN" altLang="en-US" sz="1600" b="1" kern="100" dirty="0">
                        <a:effectLst/>
                        <a:latin typeface="+mn-ea"/>
                        <a:ea typeface="+mn-ea"/>
                      </a:endParaRPr>
                    </a:p>
                  </a:txBody>
                  <a:tcPr marL="68580" marR="68580" anchor="b"/>
                </a:tc>
                <a:extLst>
                  <a:ext uri="{0D108BD9-81ED-4DB2-BD59-A6C34878D82A}">
                    <a16:rowId xmlns:a16="http://schemas.microsoft.com/office/drawing/2014/main" val="3462085445"/>
                  </a:ext>
                </a:extLst>
              </a:tr>
              <a:tr h="422118">
                <a:tc>
                  <a:txBody>
                    <a:bodyPr/>
                    <a:lstStyle/>
                    <a:p>
                      <a:pPr marL="0" marR="0" algn="ctr">
                        <a:buNone/>
                      </a:pPr>
                      <a:r>
                        <a:rPr lang="en-US" altLang="zh-CN" sz="1600" b="1" kern="100">
                          <a:effectLst/>
                          <a:latin typeface="+mn-ea"/>
                          <a:ea typeface="+mn-ea"/>
                        </a:rPr>
                        <a:t>2022</a:t>
                      </a:r>
                    </a:p>
                  </a:txBody>
                  <a:tcPr marL="68580" marR="68580" anchor="ctr"/>
                </a:tc>
                <a:tc>
                  <a:txBody>
                    <a:bodyPr/>
                    <a:lstStyle/>
                    <a:p>
                      <a:pPr marL="0" marR="0" algn="ctr">
                        <a:buNone/>
                      </a:pPr>
                      <a:r>
                        <a:rPr lang="en-US" altLang="zh-CN" sz="1600" b="1" kern="100">
                          <a:effectLst/>
                          <a:latin typeface="+mn-ea"/>
                          <a:ea typeface="+mn-ea"/>
                        </a:rPr>
                        <a:t>52.3</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20.0</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1.5</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26.3</a:t>
                      </a:r>
                      <a:endParaRPr lang="zh-CN" altLang="en-US" sz="1600" b="1" kern="100" dirty="0">
                        <a:effectLst/>
                        <a:latin typeface="+mn-ea"/>
                        <a:ea typeface="+mn-ea"/>
                      </a:endParaRPr>
                    </a:p>
                  </a:txBody>
                  <a:tcPr marL="68580" marR="68580" anchor="b"/>
                </a:tc>
                <a:extLst>
                  <a:ext uri="{0D108BD9-81ED-4DB2-BD59-A6C34878D82A}">
                    <a16:rowId xmlns:a16="http://schemas.microsoft.com/office/drawing/2014/main" val="2160240807"/>
                  </a:ext>
                </a:extLst>
              </a:tr>
              <a:tr h="422118">
                <a:tc>
                  <a:txBody>
                    <a:bodyPr/>
                    <a:lstStyle/>
                    <a:p>
                      <a:pPr marL="0" marR="0" algn="ctr">
                        <a:buNone/>
                      </a:pPr>
                      <a:r>
                        <a:rPr lang="en-US" altLang="zh-CN" sz="1600" b="1" kern="100">
                          <a:effectLst/>
                          <a:latin typeface="+mn-ea"/>
                          <a:ea typeface="+mn-ea"/>
                        </a:rPr>
                        <a:t>2023</a:t>
                      </a:r>
                    </a:p>
                  </a:txBody>
                  <a:tcPr marL="68580" marR="68580" anchor="ctr"/>
                </a:tc>
                <a:tc>
                  <a:txBody>
                    <a:bodyPr/>
                    <a:lstStyle/>
                    <a:p>
                      <a:pPr marL="0" marR="0" algn="ctr">
                        <a:buNone/>
                      </a:pPr>
                      <a:r>
                        <a:rPr lang="en-US" altLang="zh-CN" sz="1600" b="1" kern="100" dirty="0">
                          <a:effectLst/>
                          <a:latin typeface="+mn-ea"/>
                          <a:ea typeface="+mn-ea"/>
                        </a:rPr>
                        <a:t>53.2</a:t>
                      </a:r>
                      <a:endParaRPr lang="zh-CN" altLang="en-US" sz="1600" b="1" kern="100" dirty="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17.4</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1.7</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27.8</a:t>
                      </a:r>
                      <a:endParaRPr lang="zh-CN" altLang="en-US" sz="1600" b="1" kern="100" dirty="0">
                        <a:effectLst/>
                        <a:latin typeface="+mn-ea"/>
                        <a:ea typeface="+mn-ea"/>
                      </a:endParaRPr>
                    </a:p>
                  </a:txBody>
                  <a:tcPr marL="68580" marR="68580" anchor="b"/>
                </a:tc>
                <a:extLst>
                  <a:ext uri="{0D108BD9-81ED-4DB2-BD59-A6C34878D82A}">
                    <a16:rowId xmlns:a16="http://schemas.microsoft.com/office/drawing/2014/main" val="1018689046"/>
                  </a:ext>
                </a:extLst>
              </a:tr>
            </a:tbl>
          </a:graphicData>
        </a:graphic>
      </p:graphicFrame>
      <p:sp>
        <p:nvSpPr>
          <p:cNvPr id="11" name="文本框 10">
            <a:extLst>
              <a:ext uri="{FF2B5EF4-FFF2-40B4-BE49-F238E27FC236}">
                <a16:creationId xmlns:a16="http://schemas.microsoft.com/office/drawing/2014/main" id="{753C7295-FD57-10E2-CB35-C9B36E1C0031}"/>
              </a:ext>
            </a:extLst>
          </p:cNvPr>
          <p:cNvSpPr txBox="1"/>
          <p:nvPr/>
        </p:nvSpPr>
        <p:spPr>
          <a:xfrm>
            <a:off x="5380522" y="6279727"/>
            <a:ext cx="6179418" cy="392928"/>
          </a:xfrm>
          <a:prstGeom prst="rect">
            <a:avLst/>
          </a:prstGeom>
          <a:noFill/>
        </p:spPr>
        <p:txBody>
          <a:bodyPr wrap="square">
            <a:spAutoFit/>
          </a:bodyPr>
          <a:lstStyle/>
          <a:p>
            <a:pPr marL="0" marR="0" algn="ctr">
              <a:lnSpc>
                <a:spcPct val="120000"/>
              </a:lnSpc>
              <a:spcBef>
                <a:spcPts val="780"/>
              </a:spcBef>
              <a:buNone/>
            </a:pPr>
            <a:r>
              <a:rPr lang="zh-CN" altLang="en-US" sz="1800" b="1" kern="100">
                <a:effectLst/>
                <a:latin typeface="宋体" panose="02010600030101010101" pitchFamily="2" charset="-122"/>
                <a:ea typeface="宋体" panose="02010600030101010101" pitchFamily="2" charset="-122"/>
              </a:rPr>
              <a:t>表</a:t>
            </a:r>
            <a:r>
              <a:rPr lang="en-US" altLang="zh-CN" sz="1800" b="1" kern="100">
                <a:effectLst/>
                <a:latin typeface="Times New Roman" panose="02020603050405020304" pitchFamily="18" charset="0"/>
              </a:rPr>
              <a:t>12</a:t>
            </a:r>
            <a:r>
              <a:rPr lang="en-US" altLang="zh-CN" sz="1800" b="1" kern="100">
                <a:effectLst/>
                <a:latin typeface="Times New Roman" panose="02020603050405020304" pitchFamily="18" charset="0"/>
                <a:ea typeface="宋体" panose="02010600030101010101" pitchFamily="2" charset="-122"/>
              </a:rPr>
              <a:t>-</a:t>
            </a:r>
            <a:r>
              <a:rPr lang="en-US" altLang="zh-CN" sz="1800" b="1" kern="100">
                <a:effectLst/>
                <a:latin typeface="Times New Roman" panose="02020603050405020304" pitchFamily="18" charset="0"/>
              </a:rPr>
              <a:t>4  </a:t>
            </a:r>
            <a:r>
              <a:rPr lang="zh-CN" altLang="en-US" sz="1800" b="1" kern="100">
                <a:effectLst/>
                <a:latin typeface="宋体" panose="02010600030101010101" pitchFamily="2" charset="-122"/>
                <a:ea typeface="宋体" panose="02010600030101010101" pitchFamily="2" charset="-122"/>
              </a:rPr>
              <a:t>按预算性质分类的财政收入结构（</a:t>
            </a:r>
            <a:r>
              <a:rPr lang="en-US" altLang="zh-CN" sz="1800" b="1" kern="100">
                <a:effectLst/>
                <a:latin typeface="Times New Roman" panose="02020603050405020304" pitchFamily="18" charset="0"/>
                <a:ea typeface="宋体" panose="02010600030101010101" pitchFamily="2" charset="-122"/>
              </a:rPr>
              <a:t>%</a:t>
            </a:r>
            <a:r>
              <a:rPr lang="zh-CN" altLang="en-US" sz="1800" b="1" kern="100">
                <a:effectLst/>
                <a:latin typeface="宋体" panose="02010600030101010101" pitchFamily="2" charset="-122"/>
                <a:ea typeface="宋体" panose="02010600030101010101" pitchFamily="2" charset="-122"/>
              </a:rPr>
              <a:t>）</a:t>
            </a:r>
            <a:endParaRPr lang="zh-CN" altLang="en-US" sz="1800" kern="100" dirty="0">
              <a:effectLst/>
              <a:latin typeface="Times New Roman" panose="02020603050405020304" pitchFamily="18" charset="0"/>
            </a:endParaRPr>
          </a:p>
        </p:txBody>
      </p:sp>
      <p:sp>
        <p:nvSpPr>
          <p:cNvPr id="13" name="文本框 12">
            <a:extLst>
              <a:ext uri="{FF2B5EF4-FFF2-40B4-BE49-F238E27FC236}">
                <a16:creationId xmlns:a16="http://schemas.microsoft.com/office/drawing/2014/main" id="{D9765963-91E5-B2BB-8E00-D5C5495DE8E7}"/>
              </a:ext>
            </a:extLst>
          </p:cNvPr>
          <p:cNvSpPr txBox="1"/>
          <p:nvPr/>
        </p:nvSpPr>
        <p:spPr>
          <a:xfrm>
            <a:off x="820420" y="1421553"/>
            <a:ext cx="3446311" cy="4545411"/>
          </a:xfrm>
          <a:prstGeom prst="rect">
            <a:avLst/>
          </a:prstGeom>
          <a:noFill/>
        </p:spPr>
        <p:txBody>
          <a:bodyPr wrap="square">
            <a:spAutoFit/>
          </a:bodyPr>
          <a:lstStyle/>
          <a:p>
            <a:pPr marL="0" marR="0" indent="540000" algn="just">
              <a:lnSpc>
                <a:spcPct val="110000"/>
              </a:lnSpc>
              <a:buNone/>
            </a:pPr>
            <a:r>
              <a:rPr lang="zh-CN" altLang="en-US" sz="2400" kern="100" dirty="0">
                <a:effectLst/>
                <a:latin typeface="华文楷体" panose="02010600040101010101" pitchFamily="2" charset="-122"/>
                <a:ea typeface="华文楷体" panose="02010600040101010101" pitchFamily="2" charset="-122"/>
              </a:rPr>
              <a:t>按预算性质分类的广义财政收入结构及其变化趋势，见表</a:t>
            </a:r>
            <a:r>
              <a:rPr lang="en-US" altLang="zh-CN" sz="2400" kern="100" dirty="0">
                <a:effectLst/>
                <a:latin typeface="华文楷体" panose="02010600040101010101" pitchFamily="2" charset="-122"/>
                <a:ea typeface="华文楷体" panose="02010600040101010101" pitchFamily="2" charset="-122"/>
              </a:rPr>
              <a:t>12-4</a:t>
            </a:r>
            <a:r>
              <a:rPr lang="zh-CN" altLang="en-US" sz="2400" kern="100" dirty="0">
                <a:effectLst/>
                <a:latin typeface="华文楷体" panose="02010600040101010101" pitchFamily="2" charset="-122"/>
                <a:ea typeface="华文楷体" panose="02010600040101010101" pitchFamily="2" charset="-122"/>
              </a:rPr>
              <a:t>。结果显示：一般公共预算收入始终占据主导；政府性基金收入波动下降，其比重从第二位降到第三位；社保基金收入明显提高，比重提高到第二位；国有资本经营收入比重很低。</a:t>
            </a:r>
          </a:p>
        </p:txBody>
      </p:sp>
    </p:spTree>
    <p:extLst>
      <p:ext uri="{BB962C8B-B14F-4D97-AF65-F5344CB8AC3E}">
        <p14:creationId xmlns:p14="http://schemas.microsoft.com/office/powerpoint/2010/main" val="3562018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129554" y="1183341"/>
            <a:ext cx="10525655" cy="5238974"/>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a:t>
            </a:fld>
            <a:endParaRPr lang="zh-CN" altLang="en-US" sz="2000" dirty="0">
              <a:solidFill>
                <a:schemeClr val="tx1"/>
              </a:solidFill>
            </a:endParaRPr>
          </a:p>
        </p:txBody>
      </p:sp>
      <p:sp>
        <p:nvSpPr>
          <p:cNvPr id="10" name="圆角矩形 9"/>
          <p:cNvSpPr/>
          <p:nvPr/>
        </p:nvSpPr>
        <p:spPr>
          <a:xfrm>
            <a:off x="2647392" y="1758611"/>
            <a:ext cx="8159236" cy="722630"/>
          </a:xfrm>
          <a:prstGeom prst="roundRect">
            <a:avLst/>
          </a:prstGeom>
          <a:solidFill>
            <a:schemeClr val="accent2">
              <a:lumMod val="60000"/>
              <a:lumOff val="4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cs typeface="楷体" panose="02010609060101010101" charset="-122"/>
                <a:sym typeface="+mn-ea"/>
              </a:rPr>
              <a:t>第一节 财政收支统计概述</a:t>
            </a:r>
          </a:p>
        </p:txBody>
      </p:sp>
      <p:sp>
        <p:nvSpPr>
          <p:cNvPr id="11" name="圆角矩形 10"/>
          <p:cNvSpPr/>
          <p:nvPr/>
        </p:nvSpPr>
        <p:spPr>
          <a:xfrm>
            <a:off x="2647392" y="3593961"/>
            <a:ext cx="8159236" cy="722630"/>
          </a:xfrm>
          <a:prstGeom prst="roundRect">
            <a:avLst/>
          </a:prstGeom>
          <a:solidFill>
            <a:schemeClr val="accent2">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spcBef>
                <a:spcPct val="0"/>
              </a:spcBef>
              <a:spcAft>
                <a:spcPct val="35000"/>
              </a:spcAft>
            </a:pPr>
            <a:r>
              <a:rPr lang="zh-CN" altLang="en-US" sz="3200" b="1" dirty="0">
                <a:latin typeface="楷体" panose="02010609060101010101" charset="-122"/>
                <a:ea typeface="楷体" panose="02010609060101010101" charset="-122"/>
                <a:sym typeface="+mn-ea"/>
              </a:rPr>
              <a:t>第三节 财政支出统计分析</a:t>
            </a:r>
          </a:p>
        </p:txBody>
      </p:sp>
      <p:sp>
        <p:nvSpPr>
          <p:cNvPr id="15" name="圆角矩形 14"/>
          <p:cNvSpPr/>
          <p:nvPr/>
        </p:nvSpPr>
        <p:spPr>
          <a:xfrm>
            <a:off x="2647392" y="4505382"/>
            <a:ext cx="8159236" cy="722630"/>
          </a:xfrm>
          <a:prstGeom prst="round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sym typeface="+mn-ea"/>
              </a:rPr>
              <a:t>第四节 财政调控统计分析</a:t>
            </a: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791" y="595281"/>
            <a:ext cx="1972024" cy="1972024"/>
          </a:xfrm>
          <a:prstGeom prst="rect">
            <a:avLst/>
          </a:prstGeom>
        </p:spPr>
      </p:pic>
      <p:sp>
        <p:nvSpPr>
          <p:cNvPr id="3" name="圆角矩形 14"/>
          <p:cNvSpPr/>
          <p:nvPr/>
        </p:nvSpPr>
        <p:spPr>
          <a:xfrm>
            <a:off x="2647392" y="2675611"/>
            <a:ext cx="8159236" cy="722630"/>
          </a:xfrm>
          <a:prstGeom prst="round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sym typeface="+mn-ea"/>
              </a:rPr>
              <a:t>第二节 财政收入统计分析</a:t>
            </a:r>
          </a:p>
        </p:txBody>
      </p:sp>
      <p:sp>
        <p:nvSpPr>
          <p:cNvPr id="8" name="Rectangle 2"/>
          <p:cNvSpPr txBox="1">
            <a:spLocks noChangeArrowheads="1"/>
          </p:cNvSpPr>
          <p:nvPr/>
        </p:nvSpPr>
        <p:spPr>
          <a:xfrm>
            <a:off x="1381771" y="158149"/>
            <a:ext cx="983274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b="1" dirty="0">
                <a:solidFill>
                  <a:schemeClr val="accent1">
                    <a:lumMod val="50000"/>
                  </a:schemeClr>
                </a:solidFill>
                <a:latin typeface="黑体" panose="02010609060101010101" pitchFamily="49" charset="-122"/>
                <a:ea typeface="黑体" panose="02010609060101010101" pitchFamily="49" charset="-122"/>
              </a:rPr>
              <a:t>本章内容</a:t>
            </a: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2A69E6-E757-835B-461E-A14B3C7EEDF7}"/>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B690225B-DB9F-AD8B-E069-F270F24F5B87}"/>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BC996805-A9B2-E241-5E08-FABAAB418B5B}"/>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4" name="文本框 3">
            <a:extLst>
              <a:ext uri="{FF2B5EF4-FFF2-40B4-BE49-F238E27FC236}">
                <a16:creationId xmlns:a16="http://schemas.microsoft.com/office/drawing/2014/main" id="{5BBAF415-9022-0BC3-900D-DB5E3F35EAE5}"/>
              </a:ext>
            </a:extLst>
          </p:cNvPr>
          <p:cNvSpPr txBox="1"/>
          <p:nvPr/>
        </p:nvSpPr>
        <p:spPr>
          <a:xfrm>
            <a:off x="746801" y="405291"/>
            <a:ext cx="5331430" cy="751974"/>
          </a:xfrm>
          <a:prstGeom prst="rect">
            <a:avLst/>
          </a:prstGeom>
          <a:ln>
            <a:noFill/>
          </a:ln>
        </p:spPr>
        <p:txBody>
          <a:bodyPr wrap="square">
            <a:noAutofit/>
          </a:bodyPr>
          <a:lstStyle/>
          <a:p>
            <a:pPr indent="304800" algn="just" defTabSz="266700">
              <a:lnSpc>
                <a:spcPct val="150000"/>
              </a:lnSpc>
              <a:spcBef>
                <a:spcPct val="0"/>
              </a:spcBef>
              <a:spcAft>
                <a:spcPct val="0"/>
              </a:spcAft>
            </a:pPr>
            <a:r>
              <a:rPr lang="zh-CN" altLang="en-US" sz="2800" b="1" dirty="0">
                <a:solidFill>
                  <a:schemeClr val="accent2"/>
                </a:solidFill>
                <a:latin typeface="华文楷体" panose="02010600040101010101" charset="-122"/>
                <a:ea typeface="华文楷体" panose="02010600040101010101" charset="-122"/>
              </a:rPr>
              <a:t>（二）狭义财政收入结构分析</a:t>
            </a:r>
            <a:endParaRPr lang="zh-CN" altLang="en-US" dirty="0"/>
          </a:p>
          <a:p>
            <a:pPr indent="304800" algn="just" defTabSz="266700" fontAlgn="auto">
              <a:lnSpc>
                <a:spcPct val="150000"/>
              </a:lnSpc>
              <a:spcBef>
                <a:spcPct val="0"/>
              </a:spcBef>
              <a:spcAft>
                <a:spcPct val="0"/>
              </a:spcAft>
            </a:pPr>
            <a:endParaRPr lang="zh-CN" altLang="en-US" sz="2800" b="1" dirty="0">
              <a:solidFill>
                <a:schemeClr val="accent2"/>
              </a:solidFill>
              <a:latin typeface="华文楷体" panose="02010600040101010101" charset="-122"/>
              <a:ea typeface="华文楷体" panose="02010600040101010101" charset="-122"/>
            </a:endParaRPr>
          </a:p>
          <a:p>
            <a:pPr indent="304800" algn="just" defTabSz="266700" fontAlgn="auto">
              <a:lnSpc>
                <a:spcPts val="4400"/>
              </a:lnSpc>
              <a:spcBef>
                <a:spcPct val="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sym typeface="+mn-ea"/>
              </a:rPr>
              <a:t>  </a:t>
            </a:r>
            <a:endParaRPr lang="en-US" altLang="zh-CN" sz="2000" dirty="0">
              <a:latin typeface="华文楷体" panose="02010600040101010101" charset="-122"/>
              <a:ea typeface="华文楷体" panose="02010600040101010101" charset="-122"/>
              <a:cs typeface="华文楷体" panose="02010600040101010101" charset="-122"/>
            </a:endParaRPr>
          </a:p>
        </p:txBody>
      </p:sp>
      <p:sp>
        <p:nvSpPr>
          <p:cNvPr id="6" name="矩形 5">
            <a:extLst>
              <a:ext uri="{FF2B5EF4-FFF2-40B4-BE49-F238E27FC236}">
                <a16:creationId xmlns:a16="http://schemas.microsoft.com/office/drawing/2014/main" id="{208BFBA6-C4B1-EDF9-EFC7-07D27E5F9358}"/>
              </a:ext>
            </a:extLst>
          </p:cNvPr>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7" name="灯片编号占位符 6">
            <a:extLst>
              <a:ext uri="{FF2B5EF4-FFF2-40B4-BE49-F238E27FC236}">
                <a16:creationId xmlns:a16="http://schemas.microsoft.com/office/drawing/2014/main" id="{BCA16133-FB99-935E-AD5C-F48F35C8EB00}"/>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19</a:t>
            </a:fld>
            <a:endParaRPr lang="zh-CN" altLang="en-US" sz="2000" dirty="0">
              <a:solidFill>
                <a:schemeClr val="tx1"/>
              </a:solidFill>
            </a:endParaRPr>
          </a:p>
        </p:txBody>
      </p:sp>
      <p:sp>
        <p:nvSpPr>
          <p:cNvPr id="9" name="Rectangle 4" descr="浅色上对角线">
            <a:extLst>
              <a:ext uri="{FF2B5EF4-FFF2-40B4-BE49-F238E27FC236}">
                <a16:creationId xmlns:a16="http://schemas.microsoft.com/office/drawing/2014/main" id="{5AB5AC72-FCB1-2AF5-883A-9DF79BC3F3FA}"/>
              </a:ext>
            </a:extLst>
          </p:cNvPr>
          <p:cNvSpPr>
            <a:spLocks noChangeArrowheads="1"/>
          </p:cNvSpPr>
          <p:nvPr/>
        </p:nvSpPr>
        <p:spPr bwMode="auto">
          <a:xfrm>
            <a:off x="788184" y="-50539"/>
            <a:ext cx="5777334"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三、中国财政收入结构统计分析</a:t>
            </a:r>
          </a:p>
        </p:txBody>
      </p:sp>
      <p:graphicFrame>
        <p:nvGraphicFramePr>
          <p:cNvPr id="2" name="表格 1">
            <a:extLst>
              <a:ext uri="{FF2B5EF4-FFF2-40B4-BE49-F238E27FC236}">
                <a16:creationId xmlns:a16="http://schemas.microsoft.com/office/drawing/2014/main" id="{ED02D44F-30E7-A9CA-25FB-577C3DA65CFB}"/>
              </a:ext>
            </a:extLst>
          </p:cNvPr>
          <p:cNvGraphicFramePr>
            <a:graphicFrameLocks noGrp="1"/>
          </p:cNvGraphicFramePr>
          <p:nvPr>
            <p:extLst>
              <p:ext uri="{D42A27DB-BD31-4B8C-83A1-F6EECF244321}">
                <p14:modId xmlns:p14="http://schemas.microsoft.com/office/powerpoint/2010/main" val="1527205441"/>
              </p:ext>
            </p:extLst>
          </p:nvPr>
        </p:nvGraphicFramePr>
        <p:xfrm>
          <a:off x="4071488" y="962846"/>
          <a:ext cx="8120512" cy="5499888"/>
        </p:xfrm>
        <a:graphic>
          <a:graphicData uri="http://schemas.openxmlformats.org/drawingml/2006/table">
            <a:tbl>
              <a:tblPr>
                <a:tableStyleId>{5C22544A-7EE6-4342-B048-85BDC9FD1C3A}</a:tableStyleId>
              </a:tblPr>
              <a:tblGrid>
                <a:gridCol w="646450">
                  <a:extLst>
                    <a:ext uri="{9D8B030D-6E8A-4147-A177-3AD203B41FA5}">
                      <a16:colId xmlns:a16="http://schemas.microsoft.com/office/drawing/2014/main" val="967236079"/>
                    </a:ext>
                  </a:extLst>
                </a:gridCol>
                <a:gridCol w="1067091">
                  <a:extLst>
                    <a:ext uri="{9D8B030D-6E8A-4147-A177-3AD203B41FA5}">
                      <a16:colId xmlns:a16="http://schemas.microsoft.com/office/drawing/2014/main" val="3316080086"/>
                    </a:ext>
                  </a:extLst>
                </a:gridCol>
                <a:gridCol w="1067976">
                  <a:extLst>
                    <a:ext uri="{9D8B030D-6E8A-4147-A177-3AD203B41FA5}">
                      <a16:colId xmlns:a16="http://schemas.microsoft.com/office/drawing/2014/main" val="2278039434"/>
                    </a:ext>
                  </a:extLst>
                </a:gridCol>
                <a:gridCol w="1067976">
                  <a:extLst>
                    <a:ext uri="{9D8B030D-6E8A-4147-A177-3AD203B41FA5}">
                      <a16:colId xmlns:a16="http://schemas.microsoft.com/office/drawing/2014/main" val="6817122"/>
                    </a:ext>
                  </a:extLst>
                </a:gridCol>
                <a:gridCol w="1067091">
                  <a:extLst>
                    <a:ext uri="{9D8B030D-6E8A-4147-A177-3AD203B41FA5}">
                      <a16:colId xmlns:a16="http://schemas.microsoft.com/office/drawing/2014/main" val="3893208854"/>
                    </a:ext>
                  </a:extLst>
                </a:gridCol>
                <a:gridCol w="1067976">
                  <a:extLst>
                    <a:ext uri="{9D8B030D-6E8A-4147-A177-3AD203B41FA5}">
                      <a16:colId xmlns:a16="http://schemas.microsoft.com/office/drawing/2014/main" val="452632579"/>
                    </a:ext>
                  </a:extLst>
                </a:gridCol>
                <a:gridCol w="1067976">
                  <a:extLst>
                    <a:ext uri="{9D8B030D-6E8A-4147-A177-3AD203B41FA5}">
                      <a16:colId xmlns:a16="http://schemas.microsoft.com/office/drawing/2014/main" val="1518370787"/>
                    </a:ext>
                  </a:extLst>
                </a:gridCol>
                <a:gridCol w="1067976">
                  <a:extLst>
                    <a:ext uri="{9D8B030D-6E8A-4147-A177-3AD203B41FA5}">
                      <a16:colId xmlns:a16="http://schemas.microsoft.com/office/drawing/2014/main" val="1248589723"/>
                    </a:ext>
                  </a:extLst>
                </a:gridCol>
              </a:tblGrid>
              <a:tr h="298966">
                <a:tc>
                  <a:txBody>
                    <a:bodyPr/>
                    <a:lstStyle/>
                    <a:p>
                      <a:pPr marL="0" marR="0" algn="ctr">
                        <a:buNone/>
                      </a:pPr>
                      <a:r>
                        <a:rPr lang="zh-CN" altLang="en-US" sz="1600" b="1" kern="100" dirty="0">
                          <a:effectLst/>
                          <a:latin typeface="+mn-ea"/>
                          <a:ea typeface="+mn-ea"/>
                        </a:rPr>
                        <a:t>年份</a:t>
                      </a:r>
                    </a:p>
                  </a:txBody>
                  <a:tcPr marL="17596" marR="17596" marT="45248" marB="45248" anchor="ctr"/>
                </a:tc>
                <a:tc>
                  <a:txBody>
                    <a:bodyPr/>
                    <a:lstStyle/>
                    <a:p>
                      <a:pPr marL="0" marR="0" algn="ctr">
                        <a:buNone/>
                      </a:pPr>
                      <a:r>
                        <a:rPr lang="zh-CN" altLang="en-US" sz="1600" b="1" kern="100" dirty="0">
                          <a:effectLst/>
                          <a:latin typeface="+mn-ea"/>
                          <a:ea typeface="+mn-ea"/>
                        </a:rPr>
                        <a:t>税收总额</a:t>
                      </a:r>
                    </a:p>
                  </a:txBody>
                  <a:tcPr marL="17596" marR="17596" marT="45248" marB="45248" anchor="b"/>
                </a:tc>
                <a:tc>
                  <a:txBody>
                    <a:bodyPr/>
                    <a:lstStyle/>
                    <a:p>
                      <a:pPr marL="0" marR="0" algn="ctr">
                        <a:buNone/>
                      </a:pPr>
                      <a:r>
                        <a:rPr lang="zh-CN" altLang="en-US" sz="1600" b="1" kern="100" dirty="0">
                          <a:effectLst/>
                          <a:latin typeface="+mn-ea"/>
                          <a:ea typeface="+mn-ea"/>
                        </a:rPr>
                        <a:t>国内增值税</a:t>
                      </a:r>
                    </a:p>
                  </a:txBody>
                  <a:tcPr marL="17596" marR="17596" marT="45248" marB="45248" anchor="ctr"/>
                </a:tc>
                <a:tc>
                  <a:txBody>
                    <a:bodyPr/>
                    <a:lstStyle/>
                    <a:p>
                      <a:pPr marL="0" marR="0" algn="ctr">
                        <a:buNone/>
                      </a:pPr>
                      <a:r>
                        <a:rPr lang="zh-CN" altLang="en-US" sz="1600" b="1" kern="100" dirty="0">
                          <a:effectLst/>
                          <a:latin typeface="+mn-ea"/>
                          <a:ea typeface="+mn-ea"/>
                        </a:rPr>
                        <a:t>营业税</a:t>
                      </a:r>
                    </a:p>
                  </a:txBody>
                  <a:tcPr marL="17596" marR="17596" marT="45248" marB="45248" anchor="ctr"/>
                </a:tc>
                <a:tc>
                  <a:txBody>
                    <a:bodyPr/>
                    <a:lstStyle/>
                    <a:p>
                      <a:pPr marL="0" marR="0" algn="ctr">
                        <a:buNone/>
                      </a:pPr>
                      <a:r>
                        <a:rPr lang="zh-CN" altLang="en-US" sz="1600" b="1" kern="100" dirty="0">
                          <a:effectLst/>
                          <a:latin typeface="+mn-ea"/>
                          <a:ea typeface="+mn-ea"/>
                        </a:rPr>
                        <a:t>国内消费税</a:t>
                      </a:r>
                    </a:p>
                  </a:txBody>
                  <a:tcPr marL="17596" marR="17596" marT="45248" marB="45248" anchor="ctr"/>
                </a:tc>
                <a:tc>
                  <a:txBody>
                    <a:bodyPr/>
                    <a:lstStyle/>
                    <a:p>
                      <a:pPr marL="0" marR="0" algn="ctr">
                        <a:buNone/>
                      </a:pPr>
                      <a:r>
                        <a:rPr lang="zh-CN" altLang="en-US" sz="1600" b="1" kern="100" dirty="0">
                          <a:effectLst/>
                          <a:latin typeface="+mn-ea"/>
                          <a:ea typeface="+mn-ea"/>
                        </a:rPr>
                        <a:t>关税</a:t>
                      </a:r>
                    </a:p>
                  </a:txBody>
                  <a:tcPr marL="17596" marR="17596" marT="45248" marB="45248" anchor="ctr"/>
                </a:tc>
                <a:tc>
                  <a:txBody>
                    <a:bodyPr/>
                    <a:lstStyle/>
                    <a:p>
                      <a:pPr marL="0" marR="0" algn="ctr">
                        <a:buNone/>
                      </a:pPr>
                      <a:r>
                        <a:rPr lang="zh-CN" altLang="en-US" sz="1600" b="1" kern="100" dirty="0">
                          <a:effectLst/>
                          <a:latin typeface="+mn-ea"/>
                          <a:ea typeface="+mn-ea"/>
                        </a:rPr>
                        <a:t>个人所得税</a:t>
                      </a:r>
                    </a:p>
                  </a:txBody>
                  <a:tcPr marL="17596" marR="17596" marT="45248" marB="45248" anchor="ctr"/>
                </a:tc>
                <a:tc>
                  <a:txBody>
                    <a:bodyPr/>
                    <a:lstStyle/>
                    <a:p>
                      <a:pPr marL="0" marR="0" algn="ctr">
                        <a:buNone/>
                      </a:pPr>
                      <a:r>
                        <a:rPr lang="zh-CN" altLang="en-US" sz="1600" b="1" kern="100" dirty="0">
                          <a:effectLst/>
                          <a:latin typeface="+mn-ea"/>
                          <a:ea typeface="+mn-ea"/>
                        </a:rPr>
                        <a:t>企业所得税</a:t>
                      </a:r>
                    </a:p>
                  </a:txBody>
                  <a:tcPr marL="17596" marR="17596" marT="45248" marB="45248" anchor="ctr"/>
                </a:tc>
                <a:extLst>
                  <a:ext uri="{0D108BD9-81ED-4DB2-BD59-A6C34878D82A}">
                    <a16:rowId xmlns:a16="http://schemas.microsoft.com/office/drawing/2014/main" val="3882168994"/>
                  </a:ext>
                </a:extLst>
              </a:tr>
              <a:tr h="298966">
                <a:tc>
                  <a:txBody>
                    <a:bodyPr/>
                    <a:lstStyle/>
                    <a:p>
                      <a:pPr marL="0" marR="0" algn="l">
                        <a:buNone/>
                      </a:pPr>
                      <a:r>
                        <a:rPr lang="en-US" altLang="zh-CN" sz="1400" b="1" kern="100" dirty="0">
                          <a:effectLst/>
                          <a:latin typeface="+mn-ea"/>
                          <a:ea typeface="+mn-ea"/>
                        </a:rPr>
                        <a:t>2007</a:t>
                      </a:r>
                      <a:endParaRPr lang="zh-CN" altLang="en-US" sz="1400" b="1" kern="100" dirty="0">
                        <a:effectLst/>
                        <a:latin typeface="+mn-ea"/>
                        <a:ea typeface="+mn-ea"/>
                      </a:endParaRPr>
                    </a:p>
                  </a:txBody>
                  <a:tcPr marL="67872" marR="67872" marT="45248" marB="45248" anchor="ctr"/>
                </a:tc>
                <a:tc>
                  <a:txBody>
                    <a:bodyPr/>
                    <a:lstStyle/>
                    <a:p>
                      <a:pPr marL="0" marR="0" algn="ctr">
                        <a:buNone/>
                      </a:pPr>
                      <a:r>
                        <a:rPr lang="en-US" altLang="zh-CN" sz="1400" b="1" kern="100" dirty="0">
                          <a:effectLst/>
                          <a:latin typeface="+mn-ea"/>
                          <a:ea typeface="+mn-ea"/>
                        </a:rPr>
                        <a:t>88.9</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30.1</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12.8</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4.3</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2.8</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6.2</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17.1</a:t>
                      </a:r>
                      <a:endParaRPr lang="zh-CN" altLang="en-US" sz="1400" b="1" kern="100">
                        <a:effectLst/>
                        <a:latin typeface="+mn-ea"/>
                        <a:ea typeface="+mn-ea"/>
                      </a:endParaRPr>
                    </a:p>
                  </a:txBody>
                  <a:tcPr marL="67872" marR="67872" marT="45248" marB="45248" anchor="b"/>
                </a:tc>
                <a:extLst>
                  <a:ext uri="{0D108BD9-81ED-4DB2-BD59-A6C34878D82A}">
                    <a16:rowId xmlns:a16="http://schemas.microsoft.com/office/drawing/2014/main" val="4007442516"/>
                  </a:ext>
                </a:extLst>
              </a:tr>
              <a:tr h="298966">
                <a:tc>
                  <a:txBody>
                    <a:bodyPr/>
                    <a:lstStyle/>
                    <a:p>
                      <a:pPr marL="0" marR="0" algn="just">
                        <a:buNone/>
                      </a:pPr>
                      <a:r>
                        <a:rPr lang="en-US" altLang="zh-CN" sz="1400" b="1" kern="100">
                          <a:effectLst/>
                          <a:latin typeface="+mn-ea"/>
                          <a:ea typeface="+mn-ea"/>
                        </a:rPr>
                        <a:t>2008</a:t>
                      </a:r>
                      <a:endParaRPr lang="zh-CN" altLang="en-US" sz="1400" b="1" kern="100">
                        <a:effectLst/>
                        <a:latin typeface="+mn-ea"/>
                        <a:ea typeface="+mn-ea"/>
                      </a:endParaRPr>
                    </a:p>
                  </a:txBody>
                  <a:tcPr marL="67872" marR="67872" marT="45248" marB="45248" anchor="ctr"/>
                </a:tc>
                <a:tc>
                  <a:txBody>
                    <a:bodyPr/>
                    <a:lstStyle/>
                    <a:p>
                      <a:pPr marL="0" marR="0" algn="ctr">
                        <a:buNone/>
                      </a:pPr>
                      <a:r>
                        <a:rPr lang="en-US" altLang="zh-CN" sz="1400" b="1" kern="100" dirty="0">
                          <a:effectLst/>
                          <a:latin typeface="+mn-ea"/>
                          <a:ea typeface="+mn-ea"/>
                        </a:rPr>
                        <a:t>88.4</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29.3</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12.4</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4.2</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2.9</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6.1</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18.2</a:t>
                      </a:r>
                      <a:endParaRPr lang="zh-CN" altLang="en-US" sz="1400" b="1" kern="100">
                        <a:effectLst/>
                        <a:latin typeface="+mn-ea"/>
                        <a:ea typeface="+mn-ea"/>
                      </a:endParaRPr>
                    </a:p>
                  </a:txBody>
                  <a:tcPr marL="67872" marR="67872" marT="45248" marB="45248" anchor="b"/>
                </a:tc>
                <a:extLst>
                  <a:ext uri="{0D108BD9-81ED-4DB2-BD59-A6C34878D82A}">
                    <a16:rowId xmlns:a16="http://schemas.microsoft.com/office/drawing/2014/main" val="2910585440"/>
                  </a:ext>
                </a:extLst>
              </a:tr>
              <a:tr h="298966">
                <a:tc>
                  <a:txBody>
                    <a:bodyPr/>
                    <a:lstStyle/>
                    <a:p>
                      <a:pPr marL="0" marR="0" algn="just">
                        <a:buNone/>
                      </a:pPr>
                      <a:r>
                        <a:rPr lang="en-US" altLang="zh-CN" sz="1400" b="1" kern="100">
                          <a:effectLst/>
                          <a:latin typeface="+mn-ea"/>
                          <a:ea typeface="+mn-ea"/>
                        </a:rPr>
                        <a:t>2009</a:t>
                      </a:r>
                      <a:endParaRPr lang="zh-CN" altLang="en-US" sz="1400" b="1" kern="100">
                        <a:effectLst/>
                        <a:latin typeface="+mn-ea"/>
                        <a:ea typeface="+mn-ea"/>
                      </a:endParaRPr>
                    </a:p>
                  </a:txBody>
                  <a:tcPr marL="67872" marR="67872" marT="45248" marB="45248" anchor="ctr"/>
                </a:tc>
                <a:tc>
                  <a:txBody>
                    <a:bodyPr/>
                    <a:lstStyle/>
                    <a:p>
                      <a:pPr marL="0" marR="0" algn="ctr">
                        <a:buNone/>
                      </a:pPr>
                      <a:r>
                        <a:rPr lang="en-US" altLang="zh-CN" sz="1400" b="1" kern="100">
                          <a:effectLst/>
                          <a:latin typeface="+mn-ea"/>
                          <a:ea typeface="+mn-ea"/>
                        </a:rPr>
                        <a:t>86.9</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27.0</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13.2</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6.9</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2.2</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5.8</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16.8</a:t>
                      </a:r>
                      <a:endParaRPr lang="zh-CN" altLang="en-US" sz="1400" b="1" kern="100">
                        <a:effectLst/>
                        <a:latin typeface="+mn-ea"/>
                        <a:ea typeface="+mn-ea"/>
                      </a:endParaRPr>
                    </a:p>
                  </a:txBody>
                  <a:tcPr marL="67872" marR="67872" marT="45248" marB="45248" anchor="b"/>
                </a:tc>
                <a:extLst>
                  <a:ext uri="{0D108BD9-81ED-4DB2-BD59-A6C34878D82A}">
                    <a16:rowId xmlns:a16="http://schemas.microsoft.com/office/drawing/2014/main" val="498481170"/>
                  </a:ext>
                </a:extLst>
              </a:tr>
              <a:tr h="298966">
                <a:tc>
                  <a:txBody>
                    <a:bodyPr/>
                    <a:lstStyle/>
                    <a:p>
                      <a:pPr marL="0" marR="0" algn="just">
                        <a:buNone/>
                      </a:pPr>
                      <a:r>
                        <a:rPr lang="en-US" altLang="zh-CN" sz="1400" b="1" kern="100">
                          <a:effectLst/>
                          <a:latin typeface="+mn-ea"/>
                          <a:ea typeface="+mn-ea"/>
                        </a:rPr>
                        <a:t>2010</a:t>
                      </a:r>
                      <a:endParaRPr lang="zh-CN" altLang="en-US" sz="1400" b="1" kern="100">
                        <a:effectLst/>
                        <a:latin typeface="+mn-ea"/>
                        <a:ea typeface="+mn-ea"/>
                      </a:endParaRPr>
                    </a:p>
                  </a:txBody>
                  <a:tcPr marL="67872" marR="67872" marT="45248" marB="45248" anchor="ctr"/>
                </a:tc>
                <a:tc>
                  <a:txBody>
                    <a:bodyPr/>
                    <a:lstStyle/>
                    <a:p>
                      <a:pPr marL="0" marR="0" algn="ctr">
                        <a:buNone/>
                      </a:pPr>
                      <a:r>
                        <a:rPr lang="en-US" altLang="zh-CN" sz="1400" b="1" kern="100">
                          <a:effectLst/>
                          <a:latin typeface="+mn-ea"/>
                          <a:ea typeface="+mn-ea"/>
                        </a:rPr>
                        <a:t>88.1</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25.4</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13.4</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7.3</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2.4</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5.8</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15.5</a:t>
                      </a:r>
                      <a:endParaRPr lang="zh-CN" altLang="en-US" sz="1400" b="1" kern="100">
                        <a:effectLst/>
                        <a:latin typeface="+mn-ea"/>
                        <a:ea typeface="+mn-ea"/>
                      </a:endParaRPr>
                    </a:p>
                  </a:txBody>
                  <a:tcPr marL="67872" marR="67872" marT="45248" marB="45248" anchor="b"/>
                </a:tc>
                <a:extLst>
                  <a:ext uri="{0D108BD9-81ED-4DB2-BD59-A6C34878D82A}">
                    <a16:rowId xmlns:a16="http://schemas.microsoft.com/office/drawing/2014/main" val="1680213336"/>
                  </a:ext>
                </a:extLst>
              </a:tr>
              <a:tr h="298966">
                <a:tc>
                  <a:txBody>
                    <a:bodyPr/>
                    <a:lstStyle/>
                    <a:p>
                      <a:pPr marL="0" marR="0" algn="just">
                        <a:buNone/>
                      </a:pPr>
                      <a:r>
                        <a:rPr lang="en-US" altLang="zh-CN" sz="1400" b="1" kern="100">
                          <a:effectLst/>
                          <a:latin typeface="+mn-ea"/>
                          <a:ea typeface="+mn-ea"/>
                        </a:rPr>
                        <a:t>2011</a:t>
                      </a:r>
                      <a:endParaRPr lang="zh-CN" altLang="en-US" sz="1400" b="1" kern="100">
                        <a:effectLst/>
                        <a:latin typeface="+mn-ea"/>
                        <a:ea typeface="+mn-ea"/>
                      </a:endParaRPr>
                    </a:p>
                  </a:txBody>
                  <a:tcPr marL="67872" marR="67872" marT="45248" marB="45248" anchor="ctr"/>
                </a:tc>
                <a:tc>
                  <a:txBody>
                    <a:bodyPr/>
                    <a:lstStyle/>
                    <a:p>
                      <a:pPr marL="0" marR="0" algn="ctr">
                        <a:buNone/>
                      </a:pPr>
                      <a:r>
                        <a:rPr lang="en-US" altLang="zh-CN" sz="1400" b="1" kern="100">
                          <a:effectLst/>
                          <a:latin typeface="+mn-ea"/>
                          <a:ea typeface="+mn-ea"/>
                        </a:rPr>
                        <a:t>86.4</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23.4</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13.2</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6.7</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2.5</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5.8</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16.1</a:t>
                      </a:r>
                      <a:endParaRPr lang="zh-CN" altLang="en-US" sz="1400" b="1" kern="100">
                        <a:effectLst/>
                        <a:latin typeface="+mn-ea"/>
                        <a:ea typeface="+mn-ea"/>
                      </a:endParaRPr>
                    </a:p>
                  </a:txBody>
                  <a:tcPr marL="67872" marR="67872" marT="45248" marB="45248" anchor="b"/>
                </a:tc>
                <a:extLst>
                  <a:ext uri="{0D108BD9-81ED-4DB2-BD59-A6C34878D82A}">
                    <a16:rowId xmlns:a16="http://schemas.microsoft.com/office/drawing/2014/main" val="3529978167"/>
                  </a:ext>
                </a:extLst>
              </a:tr>
              <a:tr h="298966">
                <a:tc>
                  <a:txBody>
                    <a:bodyPr/>
                    <a:lstStyle/>
                    <a:p>
                      <a:pPr marL="0" marR="0" algn="just">
                        <a:buNone/>
                      </a:pPr>
                      <a:r>
                        <a:rPr lang="en-US" altLang="zh-CN" sz="1400" b="1" kern="100">
                          <a:effectLst/>
                          <a:latin typeface="+mn-ea"/>
                          <a:ea typeface="+mn-ea"/>
                        </a:rPr>
                        <a:t>2012</a:t>
                      </a:r>
                      <a:endParaRPr lang="zh-CN" altLang="en-US" sz="1400" b="1" kern="100">
                        <a:effectLst/>
                        <a:latin typeface="+mn-ea"/>
                        <a:ea typeface="+mn-ea"/>
                      </a:endParaRPr>
                    </a:p>
                  </a:txBody>
                  <a:tcPr marL="67872" marR="67872" marT="45248" marB="45248" anchor="ctr"/>
                </a:tc>
                <a:tc>
                  <a:txBody>
                    <a:bodyPr/>
                    <a:lstStyle/>
                    <a:p>
                      <a:pPr marL="0" marR="0" algn="ctr">
                        <a:buNone/>
                      </a:pPr>
                      <a:r>
                        <a:rPr lang="en-US" altLang="zh-CN" sz="1400" b="1" kern="100">
                          <a:effectLst/>
                          <a:latin typeface="+mn-ea"/>
                          <a:ea typeface="+mn-ea"/>
                        </a:rPr>
                        <a:t>85.8</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22.5</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13.4</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6.7</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2.4</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5.0</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16.8</a:t>
                      </a:r>
                      <a:endParaRPr lang="zh-CN" altLang="en-US" sz="1400" b="1" kern="100">
                        <a:effectLst/>
                        <a:latin typeface="+mn-ea"/>
                        <a:ea typeface="+mn-ea"/>
                      </a:endParaRPr>
                    </a:p>
                  </a:txBody>
                  <a:tcPr marL="67872" marR="67872" marT="45248" marB="45248" anchor="b"/>
                </a:tc>
                <a:extLst>
                  <a:ext uri="{0D108BD9-81ED-4DB2-BD59-A6C34878D82A}">
                    <a16:rowId xmlns:a16="http://schemas.microsoft.com/office/drawing/2014/main" val="4028402040"/>
                  </a:ext>
                </a:extLst>
              </a:tr>
              <a:tr h="298966">
                <a:tc>
                  <a:txBody>
                    <a:bodyPr/>
                    <a:lstStyle/>
                    <a:p>
                      <a:pPr marL="0" marR="0" algn="just">
                        <a:buNone/>
                      </a:pPr>
                      <a:r>
                        <a:rPr lang="en-US" altLang="zh-CN" sz="1400" b="1" kern="100">
                          <a:effectLst/>
                          <a:latin typeface="+mn-ea"/>
                          <a:ea typeface="+mn-ea"/>
                        </a:rPr>
                        <a:t>2013</a:t>
                      </a:r>
                      <a:endParaRPr lang="zh-CN" altLang="en-US" sz="1400" b="1" kern="100">
                        <a:effectLst/>
                        <a:latin typeface="+mn-ea"/>
                        <a:ea typeface="+mn-ea"/>
                      </a:endParaRPr>
                    </a:p>
                  </a:txBody>
                  <a:tcPr marL="67872" marR="67872" marT="45248" marB="45248" anchor="ctr"/>
                </a:tc>
                <a:tc>
                  <a:txBody>
                    <a:bodyPr/>
                    <a:lstStyle/>
                    <a:p>
                      <a:pPr marL="0" marR="0" algn="ctr">
                        <a:buNone/>
                      </a:pPr>
                      <a:r>
                        <a:rPr lang="en-US" altLang="zh-CN" sz="1400" b="1" kern="100" dirty="0">
                          <a:effectLst/>
                          <a:latin typeface="+mn-ea"/>
                          <a:ea typeface="+mn-ea"/>
                        </a:rPr>
                        <a:t>85.5</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22.3</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13.3</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6.4</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2.0</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5.1</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17.4</a:t>
                      </a:r>
                      <a:endParaRPr lang="zh-CN" altLang="en-US" sz="1400" b="1" kern="100">
                        <a:effectLst/>
                        <a:latin typeface="+mn-ea"/>
                        <a:ea typeface="+mn-ea"/>
                      </a:endParaRPr>
                    </a:p>
                  </a:txBody>
                  <a:tcPr marL="67872" marR="67872" marT="45248" marB="45248" anchor="b"/>
                </a:tc>
                <a:extLst>
                  <a:ext uri="{0D108BD9-81ED-4DB2-BD59-A6C34878D82A}">
                    <a16:rowId xmlns:a16="http://schemas.microsoft.com/office/drawing/2014/main" val="2815579189"/>
                  </a:ext>
                </a:extLst>
              </a:tr>
              <a:tr h="298966">
                <a:tc>
                  <a:txBody>
                    <a:bodyPr/>
                    <a:lstStyle/>
                    <a:p>
                      <a:pPr marL="0" marR="0" algn="just">
                        <a:buNone/>
                      </a:pPr>
                      <a:r>
                        <a:rPr lang="en-US" altLang="zh-CN" sz="1400" b="1" kern="100">
                          <a:effectLst/>
                          <a:latin typeface="+mn-ea"/>
                          <a:ea typeface="+mn-ea"/>
                        </a:rPr>
                        <a:t>2014</a:t>
                      </a:r>
                      <a:endParaRPr lang="zh-CN" altLang="en-US" sz="1400" b="1" kern="100">
                        <a:effectLst/>
                        <a:latin typeface="+mn-ea"/>
                        <a:ea typeface="+mn-ea"/>
                      </a:endParaRPr>
                    </a:p>
                  </a:txBody>
                  <a:tcPr marL="67872" marR="67872" marT="45248" marB="45248" anchor="ctr"/>
                </a:tc>
                <a:tc>
                  <a:txBody>
                    <a:bodyPr/>
                    <a:lstStyle/>
                    <a:p>
                      <a:pPr marL="0" marR="0" algn="ctr">
                        <a:buNone/>
                      </a:pPr>
                      <a:r>
                        <a:rPr lang="en-US" altLang="zh-CN" sz="1400" b="1" kern="100">
                          <a:effectLst/>
                          <a:latin typeface="+mn-ea"/>
                          <a:ea typeface="+mn-ea"/>
                        </a:rPr>
                        <a:t>84.9</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22.0</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12.7</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6.3</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2.0</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5.3</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17.6</a:t>
                      </a:r>
                      <a:endParaRPr lang="zh-CN" altLang="en-US" sz="1400" b="1" kern="100">
                        <a:effectLst/>
                        <a:latin typeface="+mn-ea"/>
                        <a:ea typeface="+mn-ea"/>
                      </a:endParaRPr>
                    </a:p>
                  </a:txBody>
                  <a:tcPr marL="67872" marR="67872" marT="45248" marB="45248" anchor="b"/>
                </a:tc>
                <a:extLst>
                  <a:ext uri="{0D108BD9-81ED-4DB2-BD59-A6C34878D82A}">
                    <a16:rowId xmlns:a16="http://schemas.microsoft.com/office/drawing/2014/main" val="2598787126"/>
                  </a:ext>
                </a:extLst>
              </a:tr>
              <a:tr h="298966">
                <a:tc>
                  <a:txBody>
                    <a:bodyPr/>
                    <a:lstStyle/>
                    <a:p>
                      <a:pPr marL="0" marR="0" algn="just">
                        <a:buNone/>
                      </a:pPr>
                      <a:r>
                        <a:rPr lang="en-US" altLang="zh-CN" sz="1400" b="1" kern="100">
                          <a:effectLst/>
                          <a:latin typeface="+mn-ea"/>
                          <a:ea typeface="+mn-ea"/>
                        </a:rPr>
                        <a:t>2015</a:t>
                      </a:r>
                      <a:endParaRPr lang="zh-CN" altLang="en-US" sz="1400" b="1" kern="100">
                        <a:effectLst/>
                        <a:latin typeface="+mn-ea"/>
                        <a:ea typeface="+mn-ea"/>
                      </a:endParaRPr>
                    </a:p>
                  </a:txBody>
                  <a:tcPr marL="67872" marR="67872" marT="45248" marB="45248" anchor="ctr"/>
                </a:tc>
                <a:tc>
                  <a:txBody>
                    <a:bodyPr/>
                    <a:lstStyle/>
                    <a:p>
                      <a:pPr marL="0" marR="0" algn="ctr">
                        <a:buNone/>
                      </a:pPr>
                      <a:r>
                        <a:rPr lang="en-US" altLang="zh-CN" sz="1400" b="1" kern="100">
                          <a:effectLst/>
                          <a:latin typeface="+mn-ea"/>
                          <a:ea typeface="+mn-ea"/>
                        </a:rPr>
                        <a:t>82.0</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20.4</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12.7</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6.9</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1.7</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5.7</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17.8</a:t>
                      </a:r>
                      <a:endParaRPr lang="zh-CN" altLang="en-US" sz="1400" b="1" kern="100" dirty="0">
                        <a:effectLst/>
                        <a:latin typeface="+mn-ea"/>
                        <a:ea typeface="+mn-ea"/>
                      </a:endParaRPr>
                    </a:p>
                  </a:txBody>
                  <a:tcPr marL="67872" marR="67872" marT="45248" marB="45248" anchor="b"/>
                </a:tc>
                <a:extLst>
                  <a:ext uri="{0D108BD9-81ED-4DB2-BD59-A6C34878D82A}">
                    <a16:rowId xmlns:a16="http://schemas.microsoft.com/office/drawing/2014/main" val="1125030856"/>
                  </a:ext>
                </a:extLst>
              </a:tr>
              <a:tr h="298966">
                <a:tc>
                  <a:txBody>
                    <a:bodyPr/>
                    <a:lstStyle/>
                    <a:p>
                      <a:pPr marL="0" marR="0" algn="just">
                        <a:buNone/>
                      </a:pPr>
                      <a:r>
                        <a:rPr lang="en-US" altLang="zh-CN" sz="1400" b="1" kern="100">
                          <a:effectLst/>
                          <a:latin typeface="+mn-ea"/>
                          <a:ea typeface="+mn-ea"/>
                        </a:rPr>
                        <a:t>2016</a:t>
                      </a:r>
                      <a:endParaRPr lang="zh-CN" altLang="en-US" sz="1400" b="1" kern="100">
                        <a:effectLst/>
                        <a:latin typeface="+mn-ea"/>
                        <a:ea typeface="+mn-ea"/>
                      </a:endParaRPr>
                    </a:p>
                  </a:txBody>
                  <a:tcPr marL="67872" marR="67872" marT="45248" marB="45248" anchor="ctr"/>
                </a:tc>
                <a:tc>
                  <a:txBody>
                    <a:bodyPr/>
                    <a:lstStyle/>
                    <a:p>
                      <a:pPr marL="0" marR="0" algn="ctr">
                        <a:buNone/>
                      </a:pPr>
                      <a:r>
                        <a:rPr lang="en-US" altLang="zh-CN" sz="1400" b="1" kern="100">
                          <a:effectLst/>
                          <a:latin typeface="+mn-ea"/>
                          <a:ea typeface="+mn-ea"/>
                        </a:rPr>
                        <a:t>81.7</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25.5</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7.2</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6.4</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1.6</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6.3</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18.1</a:t>
                      </a:r>
                      <a:endParaRPr lang="zh-CN" altLang="en-US" sz="1400" b="1" kern="100" dirty="0">
                        <a:effectLst/>
                        <a:latin typeface="+mn-ea"/>
                        <a:ea typeface="+mn-ea"/>
                      </a:endParaRPr>
                    </a:p>
                  </a:txBody>
                  <a:tcPr marL="67872" marR="67872" marT="45248" marB="45248" anchor="b"/>
                </a:tc>
                <a:extLst>
                  <a:ext uri="{0D108BD9-81ED-4DB2-BD59-A6C34878D82A}">
                    <a16:rowId xmlns:a16="http://schemas.microsoft.com/office/drawing/2014/main" val="1049630241"/>
                  </a:ext>
                </a:extLst>
              </a:tr>
              <a:tr h="298966">
                <a:tc>
                  <a:txBody>
                    <a:bodyPr/>
                    <a:lstStyle/>
                    <a:p>
                      <a:pPr marL="0" marR="0" algn="just">
                        <a:buNone/>
                      </a:pPr>
                      <a:r>
                        <a:rPr lang="en-US" altLang="zh-CN" sz="1400" b="1" kern="100">
                          <a:effectLst/>
                          <a:latin typeface="+mn-ea"/>
                          <a:ea typeface="+mn-ea"/>
                        </a:rPr>
                        <a:t>2017</a:t>
                      </a:r>
                      <a:endParaRPr lang="zh-CN" altLang="en-US" sz="1400" b="1" kern="100">
                        <a:effectLst/>
                        <a:latin typeface="+mn-ea"/>
                        <a:ea typeface="+mn-ea"/>
                      </a:endParaRPr>
                    </a:p>
                  </a:txBody>
                  <a:tcPr marL="67872" marR="67872" marT="45248" marB="45248" anchor="ctr"/>
                </a:tc>
                <a:tc>
                  <a:txBody>
                    <a:bodyPr/>
                    <a:lstStyle/>
                    <a:p>
                      <a:pPr marL="0" marR="0" algn="ctr">
                        <a:buNone/>
                      </a:pPr>
                      <a:r>
                        <a:rPr lang="en-US" altLang="zh-CN" sz="1400" b="1" kern="100">
                          <a:effectLst/>
                          <a:latin typeface="+mn-ea"/>
                          <a:ea typeface="+mn-ea"/>
                        </a:rPr>
                        <a:t>83.6</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32.7</a:t>
                      </a:r>
                      <a:endParaRPr lang="zh-CN" altLang="en-US" sz="1400" b="1" kern="100">
                        <a:effectLst/>
                        <a:latin typeface="+mn-ea"/>
                        <a:ea typeface="+mn-ea"/>
                      </a:endParaRPr>
                    </a:p>
                  </a:txBody>
                  <a:tcPr marL="67872" marR="67872" marT="45248" marB="45248" anchor="b"/>
                </a:tc>
                <a:tc>
                  <a:txBody>
                    <a:bodyPr/>
                    <a:lstStyle/>
                    <a:p>
                      <a:pPr marL="0" marR="0" algn="ctr">
                        <a:buNone/>
                      </a:pPr>
                      <a:r>
                        <a:rPr lang="zh-CN" altLang="en-US" sz="1400" b="1" kern="100">
                          <a:effectLst/>
                          <a:latin typeface="+mn-ea"/>
                          <a:ea typeface="+mn-ea"/>
                        </a:rPr>
                        <a:t> </a:t>
                      </a:r>
                    </a:p>
                  </a:txBody>
                  <a:tcPr marL="67872" marR="67872" marT="45248" marB="45248" anchor="b"/>
                </a:tc>
                <a:tc>
                  <a:txBody>
                    <a:bodyPr/>
                    <a:lstStyle/>
                    <a:p>
                      <a:pPr marL="0" marR="0" algn="ctr">
                        <a:buNone/>
                      </a:pPr>
                      <a:r>
                        <a:rPr lang="en-US" altLang="zh-CN" sz="1400" b="1" kern="100">
                          <a:effectLst/>
                          <a:latin typeface="+mn-ea"/>
                          <a:ea typeface="+mn-ea"/>
                        </a:rPr>
                        <a:t>5.9</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1.7</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6.9</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18.6</a:t>
                      </a:r>
                      <a:endParaRPr lang="zh-CN" altLang="en-US" sz="1400" b="1" kern="100" dirty="0">
                        <a:effectLst/>
                        <a:latin typeface="+mn-ea"/>
                        <a:ea typeface="+mn-ea"/>
                      </a:endParaRPr>
                    </a:p>
                  </a:txBody>
                  <a:tcPr marL="67872" marR="67872" marT="45248" marB="45248" anchor="b"/>
                </a:tc>
                <a:extLst>
                  <a:ext uri="{0D108BD9-81ED-4DB2-BD59-A6C34878D82A}">
                    <a16:rowId xmlns:a16="http://schemas.microsoft.com/office/drawing/2014/main" val="1182592369"/>
                  </a:ext>
                </a:extLst>
              </a:tr>
              <a:tr h="298966">
                <a:tc>
                  <a:txBody>
                    <a:bodyPr/>
                    <a:lstStyle/>
                    <a:p>
                      <a:pPr marL="0" marR="0" algn="just">
                        <a:buNone/>
                      </a:pPr>
                      <a:r>
                        <a:rPr lang="en-US" altLang="zh-CN" sz="1400" b="1" kern="100">
                          <a:effectLst/>
                          <a:latin typeface="+mn-ea"/>
                          <a:ea typeface="+mn-ea"/>
                        </a:rPr>
                        <a:t>2018</a:t>
                      </a:r>
                      <a:endParaRPr lang="zh-CN" altLang="en-US" sz="1400" b="1" kern="100">
                        <a:effectLst/>
                        <a:latin typeface="+mn-ea"/>
                        <a:ea typeface="+mn-ea"/>
                      </a:endParaRPr>
                    </a:p>
                  </a:txBody>
                  <a:tcPr marL="67872" marR="67872" marT="45248" marB="45248" anchor="ctr"/>
                </a:tc>
                <a:tc>
                  <a:txBody>
                    <a:bodyPr/>
                    <a:lstStyle/>
                    <a:p>
                      <a:pPr marL="0" marR="0" algn="ctr">
                        <a:buNone/>
                      </a:pPr>
                      <a:r>
                        <a:rPr lang="en-US" altLang="zh-CN" sz="1400" b="1" kern="100">
                          <a:effectLst/>
                          <a:latin typeface="+mn-ea"/>
                          <a:ea typeface="+mn-ea"/>
                        </a:rPr>
                        <a:t>85.3</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33.6</a:t>
                      </a:r>
                      <a:endParaRPr lang="zh-CN" altLang="en-US" sz="1400" b="1" kern="100">
                        <a:effectLst/>
                        <a:latin typeface="+mn-ea"/>
                        <a:ea typeface="+mn-ea"/>
                      </a:endParaRPr>
                    </a:p>
                  </a:txBody>
                  <a:tcPr marL="67872" marR="67872" marT="45248" marB="45248" anchor="b"/>
                </a:tc>
                <a:tc>
                  <a:txBody>
                    <a:bodyPr/>
                    <a:lstStyle/>
                    <a:p>
                      <a:pPr marL="0" marR="0" algn="ctr">
                        <a:buNone/>
                      </a:pPr>
                      <a:r>
                        <a:rPr lang="zh-CN" altLang="en-US" sz="1400" b="1" kern="100">
                          <a:effectLst/>
                          <a:latin typeface="+mn-ea"/>
                          <a:ea typeface="+mn-ea"/>
                        </a:rPr>
                        <a:t> </a:t>
                      </a:r>
                    </a:p>
                  </a:txBody>
                  <a:tcPr marL="67872" marR="67872" marT="45248" marB="45248" anchor="b"/>
                </a:tc>
                <a:tc>
                  <a:txBody>
                    <a:bodyPr/>
                    <a:lstStyle/>
                    <a:p>
                      <a:pPr marL="0" marR="0" algn="ctr">
                        <a:buNone/>
                      </a:pPr>
                      <a:r>
                        <a:rPr lang="en-US" altLang="zh-CN" sz="1400" b="1" kern="100">
                          <a:effectLst/>
                          <a:latin typeface="+mn-ea"/>
                          <a:ea typeface="+mn-ea"/>
                        </a:rPr>
                        <a:t>5.8</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1.6</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7.6</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19.3</a:t>
                      </a:r>
                      <a:endParaRPr lang="zh-CN" altLang="en-US" sz="1400" b="1" kern="100" dirty="0">
                        <a:effectLst/>
                        <a:latin typeface="+mn-ea"/>
                        <a:ea typeface="+mn-ea"/>
                      </a:endParaRPr>
                    </a:p>
                  </a:txBody>
                  <a:tcPr marL="67872" marR="67872" marT="45248" marB="45248" anchor="b"/>
                </a:tc>
                <a:extLst>
                  <a:ext uri="{0D108BD9-81ED-4DB2-BD59-A6C34878D82A}">
                    <a16:rowId xmlns:a16="http://schemas.microsoft.com/office/drawing/2014/main" val="3076809043"/>
                  </a:ext>
                </a:extLst>
              </a:tr>
              <a:tr h="298966">
                <a:tc>
                  <a:txBody>
                    <a:bodyPr/>
                    <a:lstStyle/>
                    <a:p>
                      <a:pPr marL="0" marR="0" algn="just">
                        <a:buNone/>
                      </a:pPr>
                      <a:r>
                        <a:rPr lang="en-US" altLang="zh-CN" sz="1400" b="1" kern="100">
                          <a:effectLst/>
                          <a:latin typeface="+mn-ea"/>
                          <a:ea typeface="+mn-ea"/>
                        </a:rPr>
                        <a:t>2019</a:t>
                      </a:r>
                      <a:endParaRPr lang="zh-CN" altLang="en-US" sz="1400" b="1" kern="100">
                        <a:effectLst/>
                        <a:latin typeface="+mn-ea"/>
                        <a:ea typeface="+mn-ea"/>
                      </a:endParaRPr>
                    </a:p>
                  </a:txBody>
                  <a:tcPr marL="67872" marR="67872" marT="45248" marB="45248" anchor="ctr"/>
                </a:tc>
                <a:tc>
                  <a:txBody>
                    <a:bodyPr/>
                    <a:lstStyle/>
                    <a:p>
                      <a:pPr marL="0" marR="0" algn="ctr">
                        <a:buNone/>
                      </a:pPr>
                      <a:r>
                        <a:rPr lang="en-US" altLang="zh-CN" sz="1400" b="1" kern="100">
                          <a:effectLst/>
                          <a:latin typeface="+mn-ea"/>
                          <a:ea typeface="+mn-ea"/>
                        </a:rPr>
                        <a:t>83.0</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32.7</a:t>
                      </a:r>
                      <a:endParaRPr lang="zh-CN" altLang="en-US" sz="1400" b="1" kern="100">
                        <a:effectLst/>
                        <a:latin typeface="+mn-ea"/>
                        <a:ea typeface="+mn-ea"/>
                      </a:endParaRPr>
                    </a:p>
                  </a:txBody>
                  <a:tcPr marL="67872" marR="67872" marT="45248" marB="45248" anchor="b"/>
                </a:tc>
                <a:tc>
                  <a:txBody>
                    <a:bodyPr/>
                    <a:lstStyle/>
                    <a:p>
                      <a:pPr marL="0" marR="0" algn="ctr">
                        <a:buNone/>
                      </a:pPr>
                      <a:r>
                        <a:rPr lang="zh-CN" altLang="en-US" sz="1400" b="1" kern="100">
                          <a:effectLst/>
                          <a:latin typeface="+mn-ea"/>
                          <a:ea typeface="+mn-ea"/>
                        </a:rPr>
                        <a:t> </a:t>
                      </a:r>
                    </a:p>
                  </a:txBody>
                  <a:tcPr marL="67872" marR="67872" marT="45248" marB="45248" anchor="b"/>
                </a:tc>
                <a:tc>
                  <a:txBody>
                    <a:bodyPr/>
                    <a:lstStyle/>
                    <a:p>
                      <a:pPr marL="0" marR="0" algn="ctr">
                        <a:buNone/>
                      </a:pPr>
                      <a:r>
                        <a:rPr lang="en-US" altLang="zh-CN" sz="1400" b="1" kern="100">
                          <a:effectLst/>
                          <a:latin typeface="+mn-ea"/>
                          <a:ea typeface="+mn-ea"/>
                        </a:rPr>
                        <a:t>6.6</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1.5</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5.5</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19.6</a:t>
                      </a:r>
                      <a:endParaRPr lang="zh-CN" altLang="en-US" sz="1400" b="1" kern="100" dirty="0">
                        <a:effectLst/>
                        <a:latin typeface="+mn-ea"/>
                        <a:ea typeface="+mn-ea"/>
                      </a:endParaRPr>
                    </a:p>
                  </a:txBody>
                  <a:tcPr marL="67872" marR="67872" marT="45248" marB="45248" anchor="b"/>
                </a:tc>
                <a:extLst>
                  <a:ext uri="{0D108BD9-81ED-4DB2-BD59-A6C34878D82A}">
                    <a16:rowId xmlns:a16="http://schemas.microsoft.com/office/drawing/2014/main" val="788393177"/>
                  </a:ext>
                </a:extLst>
              </a:tr>
              <a:tr h="298966">
                <a:tc>
                  <a:txBody>
                    <a:bodyPr/>
                    <a:lstStyle/>
                    <a:p>
                      <a:pPr marL="0" marR="0" algn="just">
                        <a:buNone/>
                      </a:pPr>
                      <a:r>
                        <a:rPr lang="en-US" altLang="zh-CN" sz="1400" b="1" kern="100">
                          <a:effectLst/>
                          <a:latin typeface="+mn-ea"/>
                          <a:ea typeface="+mn-ea"/>
                        </a:rPr>
                        <a:t>2020</a:t>
                      </a:r>
                      <a:endParaRPr lang="zh-CN" altLang="en-US" sz="1400" b="1" kern="100">
                        <a:effectLst/>
                        <a:latin typeface="+mn-ea"/>
                        <a:ea typeface="+mn-ea"/>
                      </a:endParaRPr>
                    </a:p>
                  </a:txBody>
                  <a:tcPr marL="67872" marR="67872" marT="45248" marB="45248" anchor="ctr"/>
                </a:tc>
                <a:tc>
                  <a:txBody>
                    <a:bodyPr/>
                    <a:lstStyle/>
                    <a:p>
                      <a:pPr marL="0" marR="0" algn="ctr">
                        <a:buNone/>
                      </a:pPr>
                      <a:r>
                        <a:rPr lang="en-US" altLang="zh-CN" sz="1400" b="1" kern="100" dirty="0">
                          <a:effectLst/>
                          <a:latin typeface="+mn-ea"/>
                          <a:ea typeface="+mn-ea"/>
                        </a:rPr>
                        <a:t>84.4</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31.0</a:t>
                      </a:r>
                      <a:endParaRPr lang="zh-CN" altLang="en-US" sz="1400" b="1" kern="100">
                        <a:effectLst/>
                        <a:latin typeface="+mn-ea"/>
                        <a:ea typeface="+mn-ea"/>
                      </a:endParaRPr>
                    </a:p>
                  </a:txBody>
                  <a:tcPr marL="67872" marR="67872" marT="45248" marB="45248" anchor="b"/>
                </a:tc>
                <a:tc>
                  <a:txBody>
                    <a:bodyPr/>
                    <a:lstStyle/>
                    <a:p>
                      <a:pPr marL="0" marR="0" algn="ctr">
                        <a:buNone/>
                      </a:pPr>
                      <a:r>
                        <a:rPr lang="zh-CN" altLang="en-US" sz="1400" b="1" kern="100">
                          <a:effectLst/>
                          <a:latin typeface="+mn-ea"/>
                          <a:ea typeface="+mn-ea"/>
                        </a:rPr>
                        <a:t> </a:t>
                      </a:r>
                    </a:p>
                  </a:txBody>
                  <a:tcPr marL="67872" marR="67872" marT="45248" marB="45248" anchor="b"/>
                </a:tc>
                <a:tc>
                  <a:txBody>
                    <a:bodyPr/>
                    <a:lstStyle/>
                    <a:p>
                      <a:pPr marL="0" marR="0" algn="ctr">
                        <a:buNone/>
                      </a:pPr>
                      <a:r>
                        <a:rPr lang="en-US" altLang="zh-CN" sz="1400" b="1" kern="100">
                          <a:effectLst/>
                          <a:latin typeface="+mn-ea"/>
                          <a:ea typeface="+mn-ea"/>
                        </a:rPr>
                        <a:t>6.6</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1.4</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6.3</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19.9</a:t>
                      </a:r>
                      <a:endParaRPr lang="zh-CN" altLang="en-US" sz="1400" b="1" kern="100" dirty="0">
                        <a:effectLst/>
                        <a:latin typeface="+mn-ea"/>
                        <a:ea typeface="+mn-ea"/>
                      </a:endParaRPr>
                    </a:p>
                  </a:txBody>
                  <a:tcPr marL="67872" marR="67872" marT="45248" marB="45248" anchor="b"/>
                </a:tc>
                <a:extLst>
                  <a:ext uri="{0D108BD9-81ED-4DB2-BD59-A6C34878D82A}">
                    <a16:rowId xmlns:a16="http://schemas.microsoft.com/office/drawing/2014/main" val="1715500484"/>
                  </a:ext>
                </a:extLst>
              </a:tr>
              <a:tr h="298966">
                <a:tc>
                  <a:txBody>
                    <a:bodyPr/>
                    <a:lstStyle/>
                    <a:p>
                      <a:pPr marL="0" marR="0" algn="just">
                        <a:buNone/>
                      </a:pPr>
                      <a:r>
                        <a:rPr lang="en-US" altLang="zh-CN" sz="1400" b="1" kern="100">
                          <a:effectLst/>
                          <a:latin typeface="+mn-ea"/>
                          <a:ea typeface="+mn-ea"/>
                        </a:rPr>
                        <a:t>2021</a:t>
                      </a:r>
                      <a:endParaRPr lang="zh-CN" altLang="en-US" sz="1400" b="1" kern="100">
                        <a:effectLst/>
                        <a:latin typeface="+mn-ea"/>
                        <a:ea typeface="+mn-ea"/>
                      </a:endParaRPr>
                    </a:p>
                  </a:txBody>
                  <a:tcPr marL="67872" marR="67872" marT="45248" marB="45248" anchor="ctr"/>
                </a:tc>
                <a:tc>
                  <a:txBody>
                    <a:bodyPr/>
                    <a:lstStyle/>
                    <a:p>
                      <a:pPr marL="0" marR="0" algn="ctr">
                        <a:buNone/>
                      </a:pPr>
                      <a:r>
                        <a:rPr lang="en-US" altLang="zh-CN" sz="1400" b="1" kern="100">
                          <a:effectLst/>
                          <a:latin typeface="+mn-ea"/>
                          <a:ea typeface="+mn-ea"/>
                        </a:rPr>
                        <a:t>85.3</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31.4</a:t>
                      </a:r>
                      <a:endParaRPr lang="zh-CN" altLang="en-US" sz="1400" b="1" kern="100">
                        <a:effectLst/>
                        <a:latin typeface="+mn-ea"/>
                        <a:ea typeface="+mn-ea"/>
                      </a:endParaRPr>
                    </a:p>
                  </a:txBody>
                  <a:tcPr marL="67872" marR="67872" marT="45248" marB="45248" anchor="b"/>
                </a:tc>
                <a:tc>
                  <a:txBody>
                    <a:bodyPr/>
                    <a:lstStyle/>
                    <a:p>
                      <a:pPr marL="0" marR="0" algn="ctr">
                        <a:buNone/>
                      </a:pPr>
                      <a:r>
                        <a:rPr lang="zh-CN" altLang="en-US" sz="1400" b="1" kern="100">
                          <a:effectLst/>
                          <a:latin typeface="+mn-ea"/>
                          <a:ea typeface="+mn-ea"/>
                        </a:rPr>
                        <a:t> </a:t>
                      </a:r>
                    </a:p>
                  </a:txBody>
                  <a:tcPr marL="67872" marR="67872" marT="45248" marB="45248" anchor="b"/>
                </a:tc>
                <a:tc>
                  <a:txBody>
                    <a:bodyPr/>
                    <a:lstStyle/>
                    <a:p>
                      <a:pPr marL="0" marR="0" algn="ctr">
                        <a:buNone/>
                      </a:pPr>
                      <a:r>
                        <a:rPr lang="en-US" altLang="zh-CN" sz="1400" b="1" kern="100">
                          <a:effectLst/>
                          <a:latin typeface="+mn-ea"/>
                          <a:ea typeface="+mn-ea"/>
                        </a:rPr>
                        <a:t>6.9</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1.4</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6.9</a:t>
                      </a:r>
                      <a:endParaRPr lang="zh-CN" altLang="en-US" sz="1400" b="1" kern="100" dirty="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20.8</a:t>
                      </a:r>
                      <a:endParaRPr lang="zh-CN" altLang="en-US" sz="1400" b="1" kern="100" dirty="0">
                        <a:effectLst/>
                        <a:latin typeface="+mn-ea"/>
                        <a:ea typeface="+mn-ea"/>
                      </a:endParaRPr>
                    </a:p>
                  </a:txBody>
                  <a:tcPr marL="67872" marR="67872" marT="45248" marB="45248" anchor="b"/>
                </a:tc>
                <a:extLst>
                  <a:ext uri="{0D108BD9-81ED-4DB2-BD59-A6C34878D82A}">
                    <a16:rowId xmlns:a16="http://schemas.microsoft.com/office/drawing/2014/main" val="1387888663"/>
                  </a:ext>
                </a:extLst>
              </a:tr>
              <a:tr h="298966">
                <a:tc>
                  <a:txBody>
                    <a:bodyPr/>
                    <a:lstStyle/>
                    <a:p>
                      <a:pPr marL="0" marR="0" algn="just">
                        <a:buNone/>
                      </a:pPr>
                      <a:r>
                        <a:rPr lang="en-US" altLang="zh-CN" sz="1400" b="1" kern="100">
                          <a:effectLst/>
                          <a:latin typeface="+mn-ea"/>
                          <a:ea typeface="+mn-ea"/>
                        </a:rPr>
                        <a:t>2022</a:t>
                      </a:r>
                      <a:endParaRPr lang="zh-CN" altLang="en-US" sz="1400" b="1" kern="100">
                        <a:effectLst/>
                        <a:latin typeface="+mn-ea"/>
                        <a:ea typeface="+mn-ea"/>
                      </a:endParaRPr>
                    </a:p>
                  </a:txBody>
                  <a:tcPr marL="67872" marR="67872" marT="45248" marB="45248" anchor="ctr"/>
                </a:tc>
                <a:tc>
                  <a:txBody>
                    <a:bodyPr/>
                    <a:lstStyle/>
                    <a:p>
                      <a:pPr marL="0" marR="0" algn="ctr">
                        <a:buNone/>
                      </a:pPr>
                      <a:r>
                        <a:rPr lang="en-US" altLang="zh-CN" sz="1400" b="1" kern="100">
                          <a:effectLst/>
                          <a:latin typeface="+mn-ea"/>
                          <a:ea typeface="+mn-ea"/>
                        </a:rPr>
                        <a:t>81.8</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23.9</a:t>
                      </a:r>
                      <a:endParaRPr lang="zh-CN" altLang="en-US" sz="1400" b="1" kern="100">
                        <a:effectLst/>
                        <a:latin typeface="+mn-ea"/>
                        <a:ea typeface="+mn-ea"/>
                      </a:endParaRPr>
                    </a:p>
                  </a:txBody>
                  <a:tcPr marL="67872" marR="67872" marT="45248" marB="45248" anchor="b"/>
                </a:tc>
                <a:tc>
                  <a:txBody>
                    <a:bodyPr/>
                    <a:lstStyle/>
                    <a:p>
                      <a:pPr marL="0" marR="0" algn="ctr">
                        <a:buNone/>
                      </a:pPr>
                      <a:r>
                        <a:rPr lang="zh-CN" altLang="en-US" sz="1400" b="1" kern="100">
                          <a:effectLst/>
                          <a:latin typeface="+mn-ea"/>
                          <a:ea typeface="+mn-ea"/>
                        </a:rPr>
                        <a:t> </a:t>
                      </a:r>
                    </a:p>
                  </a:txBody>
                  <a:tcPr marL="67872" marR="67872" marT="45248" marB="45248" anchor="b"/>
                </a:tc>
                <a:tc>
                  <a:txBody>
                    <a:bodyPr/>
                    <a:lstStyle/>
                    <a:p>
                      <a:pPr marL="0" marR="0" algn="ctr">
                        <a:buNone/>
                      </a:pPr>
                      <a:r>
                        <a:rPr lang="en-US" altLang="zh-CN" sz="1400" b="1" kern="100">
                          <a:effectLst/>
                          <a:latin typeface="+mn-ea"/>
                          <a:ea typeface="+mn-ea"/>
                        </a:rPr>
                        <a:t>8.2</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1.4</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7.3</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21.5</a:t>
                      </a:r>
                      <a:endParaRPr lang="zh-CN" altLang="en-US" sz="1400" b="1" kern="100" dirty="0">
                        <a:effectLst/>
                        <a:latin typeface="+mn-ea"/>
                        <a:ea typeface="+mn-ea"/>
                      </a:endParaRPr>
                    </a:p>
                  </a:txBody>
                  <a:tcPr marL="67872" marR="67872" marT="45248" marB="45248" anchor="b"/>
                </a:tc>
                <a:extLst>
                  <a:ext uri="{0D108BD9-81ED-4DB2-BD59-A6C34878D82A}">
                    <a16:rowId xmlns:a16="http://schemas.microsoft.com/office/drawing/2014/main" val="1156714977"/>
                  </a:ext>
                </a:extLst>
              </a:tr>
              <a:tr h="298966">
                <a:tc>
                  <a:txBody>
                    <a:bodyPr/>
                    <a:lstStyle/>
                    <a:p>
                      <a:pPr marL="0" marR="0" algn="just">
                        <a:buNone/>
                      </a:pPr>
                      <a:r>
                        <a:rPr lang="en-US" altLang="zh-CN" sz="1400" b="1" kern="100">
                          <a:effectLst/>
                          <a:latin typeface="+mn-ea"/>
                          <a:ea typeface="+mn-ea"/>
                        </a:rPr>
                        <a:t>2023</a:t>
                      </a:r>
                      <a:endParaRPr lang="zh-CN" altLang="en-US" sz="1400" b="1" kern="100">
                        <a:effectLst/>
                        <a:latin typeface="+mn-ea"/>
                        <a:ea typeface="+mn-ea"/>
                      </a:endParaRPr>
                    </a:p>
                  </a:txBody>
                  <a:tcPr marL="67872" marR="67872" marT="45248" marB="45248" anchor="ctr"/>
                </a:tc>
                <a:tc>
                  <a:txBody>
                    <a:bodyPr/>
                    <a:lstStyle/>
                    <a:p>
                      <a:pPr marL="0" marR="0" algn="ctr">
                        <a:buNone/>
                      </a:pPr>
                      <a:r>
                        <a:rPr lang="en-US" altLang="zh-CN" sz="1400" b="1" kern="100">
                          <a:effectLst/>
                          <a:latin typeface="+mn-ea"/>
                          <a:ea typeface="+mn-ea"/>
                        </a:rPr>
                        <a:t>83.6</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32.0</a:t>
                      </a:r>
                      <a:endParaRPr lang="zh-CN" altLang="en-US" sz="1400" b="1" kern="100">
                        <a:effectLst/>
                        <a:latin typeface="+mn-ea"/>
                        <a:ea typeface="+mn-ea"/>
                      </a:endParaRPr>
                    </a:p>
                  </a:txBody>
                  <a:tcPr marL="67872" marR="67872" marT="45248" marB="45248" anchor="b"/>
                </a:tc>
                <a:tc>
                  <a:txBody>
                    <a:bodyPr/>
                    <a:lstStyle/>
                    <a:p>
                      <a:pPr marL="0" marR="0" algn="ctr">
                        <a:buNone/>
                      </a:pPr>
                      <a:r>
                        <a:rPr lang="zh-CN" altLang="en-US" sz="1400" b="1" kern="100">
                          <a:effectLst/>
                          <a:latin typeface="+mn-ea"/>
                          <a:ea typeface="+mn-ea"/>
                        </a:rPr>
                        <a:t> </a:t>
                      </a:r>
                    </a:p>
                  </a:txBody>
                  <a:tcPr marL="67872" marR="67872" marT="45248" marB="45248" anchor="b"/>
                </a:tc>
                <a:tc>
                  <a:txBody>
                    <a:bodyPr/>
                    <a:lstStyle/>
                    <a:p>
                      <a:pPr marL="0" marR="0" algn="ctr">
                        <a:buNone/>
                      </a:pPr>
                      <a:r>
                        <a:rPr lang="en-US" altLang="zh-CN" sz="1400" b="1" kern="100">
                          <a:effectLst/>
                          <a:latin typeface="+mn-ea"/>
                          <a:ea typeface="+mn-ea"/>
                        </a:rPr>
                        <a:t>7.4</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1.2</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a:effectLst/>
                          <a:latin typeface="+mn-ea"/>
                          <a:ea typeface="+mn-ea"/>
                        </a:rPr>
                        <a:t>6.8</a:t>
                      </a:r>
                      <a:endParaRPr lang="zh-CN" altLang="en-US" sz="1400" b="1" kern="100">
                        <a:effectLst/>
                        <a:latin typeface="+mn-ea"/>
                        <a:ea typeface="+mn-ea"/>
                      </a:endParaRPr>
                    </a:p>
                  </a:txBody>
                  <a:tcPr marL="67872" marR="67872" marT="45248" marB="45248" anchor="b"/>
                </a:tc>
                <a:tc>
                  <a:txBody>
                    <a:bodyPr/>
                    <a:lstStyle/>
                    <a:p>
                      <a:pPr marL="0" marR="0" algn="ctr">
                        <a:buNone/>
                      </a:pPr>
                      <a:r>
                        <a:rPr lang="en-US" altLang="zh-CN" sz="1400" b="1" kern="100" dirty="0">
                          <a:effectLst/>
                          <a:latin typeface="+mn-ea"/>
                          <a:ea typeface="+mn-ea"/>
                        </a:rPr>
                        <a:t>19.0</a:t>
                      </a:r>
                      <a:endParaRPr lang="zh-CN" altLang="en-US" sz="1400" b="1" kern="100" dirty="0">
                        <a:effectLst/>
                        <a:latin typeface="+mn-ea"/>
                        <a:ea typeface="+mn-ea"/>
                      </a:endParaRPr>
                    </a:p>
                  </a:txBody>
                  <a:tcPr marL="67872" marR="67872" marT="45248" marB="45248" anchor="b"/>
                </a:tc>
                <a:extLst>
                  <a:ext uri="{0D108BD9-81ED-4DB2-BD59-A6C34878D82A}">
                    <a16:rowId xmlns:a16="http://schemas.microsoft.com/office/drawing/2014/main" val="993619864"/>
                  </a:ext>
                </a:extLst>
              </a:tr>
            </a:tbl>
          </a:graphicData>
        </a:graphic>
      </p:graphicFrame>
      <p:sp>
        <p:nvSpPr>
          <p:cNvPr id="10" name="文本框 9">
            <a:extLst>
              <a:ext uri="{FF2B5EF4-FFF2-40B4-BE49-F238E27FC236}">
                <a16:creationId xmlns:a16="http://schemas.microsoft.com/office/drawing/2014/main" id="{1E5D9C59-A17F-FE2E-3592-4CB2415E67D3}"/>
              </a:ext>
            </a:extLst>
          </p:cNvPr>
          <p:cNvSpPr txBox="1"/>
          <p:nvPr/>
        </p:nvSpPr>
        <p:spPr>
          <a:xfrm>
            <a:off x="5170736" y="6370014"/>
            <a:ext cx="6184230" cy="369332"/>
          </a:xfrm>
          <a:prstGeom prst="rect">
            <a:avLst/>
          </a:prstGeom>
          <a:noFill/>
        </p:spPr>
        <p:txBody>
          <a:bodyPr wrap="square">
            <a:spAutoFit/>
          </a:bodyPr>
          <a:lstStyle/>
          <a:p>
            <a:pPr marL="0" marR="0" algn="just">
              <a:buNone/>
            </a:pPr>
            <a:r>
              <a:rPr lang="zh-CN" altLang="en-US" sz="1800" b="1" kern="100">
                <a:effectLst/>
                <a:latin typeface="宋体" panose="02010600030101010101" pitchFamily="2" charset="-122"/>
                <a:ea typeface="宋体" panose="02010600030101010101" pitchFamily="2" charset="-122"/>
              </a:rPr>
              <a:t>表</a:t>
            </a:r>
            <a:r>
              <a:rPr lang="en-US" altLang="zh-CN" sz="1800" b="1" kern="100">
                <a:effectLst/>
                <a:latin typeface="Times New Roman" panose="02020603050405020304" pitchFamily="18" charset="0"/>
              </a:rPr>
              <a:t>12</a:t>
            </a:r>
            <a:r>
              <a:rPr lang="en-US" altLang="zh-CN" sz="1800" b="1" kern="100">
                <a:effectLst/>
                <a:latin typeface="Times New Roman" panose="02020603050405020304" pitchFamily="18" charset="0"/>
                <a:ea typeface="宋体" panose="02010600030101010101" pitchFamily="2" charset="-122"/>
              </a:rPr>
              <a:t>-</a:t>
            </a:r>
            <a:r>
              <a:rPr lang="en-US" altLang="zh-CN" sz="1800" b="1" kern="100">
                <a:effectLst/>
                <a:latin typeface="Times New Roman" panose="02020603050405020304" pitchFamily="18" charset="0"/>
              </a:rPr>
              <a:t>5  </a:t>
            </a:r>
            <a:r>
              <a:rPr lang="zh-CN" altLang="en-US" sz="1800" b="1" kern="100">
                <a:effectLst/>
                <a:latin typeface="宋体" panose="02010600030101010101" pitchFamily="2" charset="-122"/>
                <a:ea typeface="宋体" panose="02010600030101010101" pitchFamily="2" charset="-122"/>
              </a:rPr>
              <a:t>税收总额及主要税种占狭义财政收入比重（</a:t>
            </a:r>
            <a:r>
              <a:rPr lang="en-US" altLang="zh-CN" sz="1800" b="1" kern="100">
                <a:effectLst/>
                <a:latin typeface="Times New Roman" panose="02020603050405020304" pitchFamily="18" charset="0"/>
                <a:ea typeface="宋体" panose="02010600030101010101" pitchFamily="2" charset="-122"/>
              </a:rPr>
              <a:t>%</a:t>
            </a:r>
            <a:r>
              <a:rPr lang="zh-CN" altLang="en-US" sz="1800" b="1" kern="100">
                <a:effectLst/>
                <a:latin typeface="宋体" panose="02010600030101010101" pitchFamily="2" charset="-122"/>
                <a:ea typeface="宋体" panose="02010600030101010101" pitchFamily="2" charset="-122"/>
              </a:rPr>
              <a:t>）</a:t>
            </a:r>
            <a:endParaRPr lang="zh-CN" altLang="en-US" sz="1800" kern="100" dirty="0">
              <a:effectLst/>
              <a:latin typeface="Times New Roman" panose="02020603050405020304" pitchFamily="18" charset="0"/>
            </a:endParaRPr>
          </a:p>
        </p:txBody>
      </p:sp>
      <p:sp>
        <p:nvSpPr>
          <p:cNvPr id="12" name="文本框 11">
            <a:extLst>
              <a:ext uri="{FF2B5EF4-FFF2-40B4-BE49-F238E27FC236}">
                <a16:creationId xmlns:a16="http://schemas.microsoft.com/office/drawing/2014/main" id="{02E7696E-C1CE-3F11-E72F-7672740BDF44}"/>
              </a:ext>
            </a:extLst>
          </p:cNvPr>
          <p:cNvSpPr txBox="1"/>
          <p:nvPr/>
        </p:nvSpPr>
        <p:spPr>
          <a:xfrm>
            <a:off x="538822" y="1110140"/>
            <a:ext cx="3532666" cy="5539978"/>
          </a:xfrm>
          <a:prstGeom prst="rect">
            <a:avLst/>
          </a:prstGeom>
          <a:noFill/>
        </p:spPr>
        <p:txBody>
          <a:bodyPr wrap="square" rtlCol="0">
            <a:spAutoFit/>
          </a:bodyPr>
          <a:lstStyle/>
          <a:p>
            <a:pPr indent="540000"/>
            <a:r>
              <a:rPr lang="zh-CN" altLang="en-US" sz="2400" dirty="0">
                <a:latin typeface="华文楷体" panose="02010600040101010101" pitchFamily="2" charset="-122"/>
                <a:ea typeface="华文楷体" panose="02010600040101010101" pitchFamily="2" charset="-122"/>
              </a:rPr>
              <a:t>我国</a:t>
            </a:r>
            <a:r>
              <a:rPr lang="en-US" altLang="zh-CN" sz="2400" dirty="0">
                <a:latin typeface="华文楷体" panose="02010600040101010101" pitchFamily="2" charset="-122"/>
                <a:ea typeface="华文楷体" panose="02010600040101010101" pitchFamily="2" charset="-122"/>
              </a:rPr>
              <a:t>2007</a:t>
            </a:r>
            <a:r>
              <a:rPr lang="zh-CN" altLang="en-US" sz="2400" dirty="0">
                <a:latin typeface="华文楷体" panose="02010600040101010101" pitchFamily="2" charset="-122"/>
                <a:ea typeface="华文楷体" panose="02010600040101010101" pitchFamily="2" charset="-122"/>
              </a:rPr>
              <a:t>年实施政府收支分类改革，为此，仅对</a:t>
            </a:r>
            <a:r>
              <a:rPr lang="en-US" altLang="zh-CN" sz="2400" dirty="0">
                <a:latin typeface="华文楷体" panose="02010600040101010101" pitchFamily="2" charset="-122"/>
                <a:ea typeface="华文楷体" panose="02010600040101010101" pitchFamily="2" charset="-122"/>
              </a:rPr>
              <a:t>2007</a:t>
            </a:r>
            <a:r>
              <a:rPr lang="zh-CN" altLang="en-US" sz="2400" dirty="0">
                <a:latin typeface="华文楷体" panose="02010600040101010101" pitchFamily="2" charset="-122"/>
                <a:ea typeface="华文楷体" panose="02010600040101010101" pitchFamily="2" charset="-122"/>
              </a:rPr>
              <a:t>年以后税收总额及主要税种占一般公共预算收入的比重进行考察。</a:t>
            </a:r>
          </a:p>
          <a:p>
            <a:pPr indent="540000"/>
            <a:r>
              <a:rPr lang="zh-CN" altLang="en-US" sz="2400" dirty="0">
                <a:latin typeface="华文楷体" panose="02010600040101010101" pitchFamily="2" charset="-122"/>
                <a:ea typeface="华文楷体" panose="02010600040101010101" pitchFamily="2" charset="-122"/>
              </a:rPr>
              <a:t>表</a:t>
            </a:r>
            <a:r>
              <a:rPr lang="en-US" altLang="zh-CN" sz="2400" dirty="0">
                <a:latin typeface="华文楷体" panose="02010600040101010101" pitchFamily="2" charset="-122"/>
                <a:ea typeface="华文楷体" panose="02010600040101010101" pitchFamily="2" charset="-122"/>
              </a:rPr>
              <a:t>12-5</a:t>
            </a:r>
            <a:r>
              <a:rPr lang="zh-CN" altLang="en-US" sz="2400" dirty="0">
                <a:latin typeface="华文楷体" panose="02010600040101010101" pitchFamily="2" charset="-122"/>
                <a:ea typeface="华文楷体" panose="02010600040101010101" pitchFamily="2" charset="-122"/>
              </a:rPr>
              <a:t>显示：税收收入构成公共财政收入的主体部分；税收收入主要来自国内增值税和企业所得；</a:t>
            </a:r>
            <a:r>
              <a:rPr lang="en-US" altLang="zh-CN" sz="2400" dirty="0">
                <a:latin typeface="华文楷体" panose="02010600040101010101" pitchFamily="2" charset="-122"/>
                <a:ea typeface="华文楷体" panose="02010600040101010101" pitchFamily="2" charset="-122"/>
              </a:rPr>
              <a:t>2016</a:t>
            </a:r>
            <a:r>
              <a:rPr lang="zh-CN" altLang="en-US" sz="2400" dirty="0">
                <a:latin typeface="华文楷体" panose="02010600040101010101" pitchFamily="2" charset="-122"/>
                <a:ea typeface="华文楷体" panose="02010600040101010101" pitchFamily="2" charset="-122"/>
              </a:rPr>
              <a:t>年“营改增”之前，营业税也较为重要，其占公共财政收入比重的年均值为</a:t>
            </a:r>
            <a:r>
              <a:rPr lang="en-US" altLang="zh-CN" sz="2400" dirty="0">
                <a:latin typeface="华文楷体" panose="02010600040101010101" pitchFamily="2" charset="-122"/>
                <a:ea typeface="华文楷体" panose="02010600040101010101" pitchFamily="2" charset="-122"/>
              </a:rPr>
              <a:t>13%</a:t>
            </a:r>
            <a:r>
              <a:rPr lang="zh-CN" altLang="en-US" sz="2400" dirty="0">
                <a:latin typeface="华文楷体" panose="02010600040101010101" pitchFamily="2" charset="-122"/>
                <a:ea typeface="华文楷体" panose="02010600040101010101" pitchFamily="2" charset="-122"/>
              </a:rPr>
              <a:t>。</a:t>
            </a:r>
          </a:p>
          <a:p>
            <a:endParaRPr lang="zh-CN" altLang="en-US" dirty="0"/>
          </a:p>
        </p:txBody>
      </p:sp>
    </p:spTree>
    <p:extLst>
      <p:ext uri="{BB962C8B-B14F-4D97-AF65-F5344CB8AC3E}">
        <p14:creationId xmlns:p14="http://schemas.microsoft.com/office/powerpoint/2010/main" val="2884559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751360-A1EE-EB02-E99A-B1A4B134E0F9}"/>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562AE473-45B2-5D43-89C6-80384B5A938D}"/>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E3372C34-B3C1-149F-BC9E-541772DF0DA2}"/>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4" name="文本框 3">
            <a:extLst>
              <a:ext uri="{FF2B5EF4-FFF2-40B4-BE49-F238E27FC236}">
                <a16:creationId xmlns:a16="http://schemas.microsoft.com/office/drawing/2014/main" id="{F090B374-3D71-6596-4A35-F448BD408A93}"/>
              </a:ext>
            </a:extLst>
          </p:cNvPr>
          <p:cNvSpPr txBox="1"/>
          <p:nvPr/>
        </p:nvSpPr>
        <p:spPr>
          <a:xfrm>
            <a:off x="746801" y="405291"/>
            <a:ext cx="5331430" cy="751974"/>
          </a:xfrm>
          <a:prstGeom prst="rect">
            <a:avLst/>
          </a:prstGeom>
          <a:ln>
            <a:noFill/>
          </a:ln>
        </p:spPr>
        <p:txBody>
          <a:bodyPr wrap="square">
            <a:noAutofit/>
          </a:bodyPr>
          <a:lstStyle/>
          <a:p>
            <a:pPr indent="304800" algn="just" defTabSz="266700">
              <a:lnSpc>
                <a:spcPct val="150000"/>
              </a:lnSpc>
              <a:spcBef>
                <a:spcPct val="0"/>
              </a:spcBef>
              <a:spcAft>
                <a:spcPct val="0"/>
              </a:spcAft>
            </a:pPr>
            <a:r>
              <a:rPr lang="zh-CN" altLang="en-US" sz="2800" b="1" dirty="0">
                <a:solidFill>
                  <a:schemeClr val="accent2"/>
                </a:solidFill>
                <a:latin typeface="华文楷体" panose="02010600040101010101" charset="-122"/>
                <a:ea typeface="华文楷体" panose="02010600040101010101" charset="-122"/>
              </a:rPr>
              <a:t>（二）狭义财政收入结构分析</a:t>
            </a:r>
            <a:endParaRPr lang="zh-CN" altLang="en-US" dirty="0"/>
          </a:p>
          <a:p>
            <a:pPr indent="304800" algn="just" defTabSz="266700" fontAlgn="auto">
              <a:lnSpc>
                <a:spcPct val="150000"/>
              </a:lnSpc>
              <a:spcBef>
                <a:spcPct val="0"/>
              </a:spcBef>
              <a:spcAft>
                <a:spcPct val="0"/>
              </a:spcAft>
            </a:pPr>
            <a:endParaRPr lang="zh-CN" altLang="en-US" sz="2800" b="1" dirty="0">
              <a:solidFill>
                <a:schemeClr val="accent2"/>
              </a:solidFill>
              <a:latin typeface="华文楷体" panose="02010600040101010101" charset="-122"/>
              <a:ea typeface="华文楷体" panose="02010600040101010101" charset="-122"/>
            </a:endParaRPr>
          </a:p>
          <a:p>
            <a:pPr indent="304800" algn="just" defTabSz="266700" fontAlgn="auto">
              <a:lnSpc>
                <a:spcPts val="4400"/>
              </a:lnSpc>
              <a:spcBef>
                <a:spcPct val="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sym typeface="+mn-ea"/>
              </a:rPr>
              <a:t>  </a:t>
            </a:r>
            <a:endParaRPr lang="en-US" altLang="zh-CN" sz="2000" dirty="0">
              <a:latin typeface="华文楷体" panose="02010600040101010101" charset="-122"/>
              <a:ea typeface="华文楷体" panose="02010600040101010101" charset="-122"/>
              <a:cs typeface="华文楷体" panose="02010600040101010101" charset="-122"/>
            </a:endParaRPr>
          </a:p>
        </p:txBody>
      </p:sp>
      <p:sp>
        <p:nvSpPr>
          <p:cNvPr id="6" name="矩形 5">
            <a:extLst>
              <a:ext uri="{FF2B5EF4-FFF2-40B4-BE49-F238E27FC236}">
                <a16:creationId xmlns:a16="http://schemas.microsoft.com/office/drawing/2014/main" id="{0321E97C-DA13-6A5D-63F7-5883B9BEA85B}"/>
              </a:ext>
            </a:extLst>
          </p:cNvPr>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7" name="灯片编号占位符 6">
            <a:extLst>
              <a:ext uri="{FF2B5EF4-FFF2-40B4-BE49-F238E27FC236}">
                <a16:creationId xmlns:a16="http://schemas.microsoft.com/office/drawing/2014/main" id="{5EE7BE2D-2D97-DE90-443E-B656BDDE7A4F}"/>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20</a:t>
            </a:fld>
            <a:endParaRPr lang="zh-CN" altLang="en-US" sz="2000" dirty="0">
              <a:solidFill>
                <a:schemeClr val="tx1"/>
              </a:solidFill>
            </a:endParaRPr>
          </a:p>
        </p:txBody>
      </p:sp>
      <p:sp>
        <p:nvSpPr>
          <p:cNvPr id="9" name="Rectangle 4" descr="浅色上对角线">
            <a:extLst>
              <a:ext uri="{FF2B5EF4-FFF2-40B4-BE49-F238E27FC236}">
                <a16:creationId xmlns:a16="http://schemas.microsoft.com/office/drawing/2014/main" id="{660400FA-F2C7-D6A0-0E80-1FB38195F788}"/>
              </a:ext>
            </a:extLst>
          </p:cNvPr>
          <p:cNvSpPr>
            <a:spLocks noChangeArrowheads="1"/>
          </p:cNvSpPr>
          <p:nvPr/>
        </p:nvSpPr>
        <p:spPr bwMode="auto">
          <a:xfrm>
            <a:off x="788184" y="-50539"/>
            <a:ext cx="5777334"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三、中国财政收入结构统计分析</a:t>
            </a:r>
          </a:p>
        </p:txBody>
      </p:sp>
      <p:pic>
        <p:nvPicPr>
          <p:cNvPr id="7170" name="Picture 2">
            <a:extLst>
              <a:ext uri="{FF2B5EF4-FFF2-40B4-BE49-F238E27FC236}">
                <a16:creationId xmlns:a16="http://schemas.microsoft.com/office/drawing/2014/main" id="{3555C964-A090-1684-9FE3-AB55697565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3879" y="1468080"/>
            <a:ext cx="6640385" cy="4010951"/>
          </a:xfrm>
          <a:prstGeom prst="rect">
            <a:avLst/>
          </a:prstGeom>
          <a:noFill/>
          <a:extLst>
            <a:ext uri="{909E8E84-426E-40DD-AFC4-6F175D3DCCD1}">
              <a14:hiddenFill xmlns:a14="http://schemas.microsoft.com/office/drawing/2010/main">
                <a:solidFill>
                  <a:srgbClr val="FFFFFF"/>
                </a:solidFill>
              </a14:hiddenFill>
            </a:ext>
          </a:extLst>
        </p:spPr>
      </p:pic>
      <p:sp>
        <p:nvSpPr>
          <p:cNvPr id="8" name="文本框 7">
            <a:extLst>
              <a:ext uri="{FF2B5EF4-FFF2-40B4-BE49-F238E27FC236}">
                <a16:creationId xmlns:a16="http://schemas.microsoft.com/office/drawing/2014/main" id="{6627CE53-F0AB-E203-182B-4D567C9A9A10}"/>
              </a:ext>
            </a:extLst>
          </p:cNvPr>
          <p:cNvSpPr txBox="1"/>
          <p:nvPr/>
        </p:nvSpPr>
        <p:spPr>
          <a:xfrm>
            <a:off x="5606448" y="5735913"/>
            <a:ext cx="6179418" cy="369332"/>
          </a:xfrm>
          <a:prstGeom prst="rect">
            <a:avLst/>
          </a:prstGeom>
          <a:noFill/>
        </p:spPr>
        <p:txBody>
          <a:bodyPr wrap="square">
            <a:spAutoFit/>
          </a:bodyPr>
          <a:lstStyle/>
          <a:p>
            <a:pPr marL="0" marR="0" algn="ctr">
              <a:spcAft>
                <a:spcPts val="780"/>
              </a:spcAft>
              <a:buNone/>
            </a:pPr>
            <a:r>
              <a:rPr lang="zh-CN" altLang="en-US" sz="1800" b="1" kern="100" dirty="0">
                <a:effectLst/>
                <a:latin typeface="宋体" panose="02010600030101010101" pitchFamily="2" charset="-122"/>
                <a:ea typeface="宋体" panose="02010600030101010101" pitchFamily="2" charset="-122"/>
              </a:rPr>
              <a:t>图</a:t>
            </a:r>
            <a:r>
              <a:rPr lang="en-US" altLang="zh-CN" sz="1800" b="1" kern="100" dirty="0">
                <a:effectLst/>
                <a:latin typeface="Times New Roman" panose="02020603050405020304" pitchFamily="18" charset="0"/>
                <a:ea typeface="宋体" panose="02010600030101010101" pitchFamily="2" charset="-122"/>
              </a:rPr>
              <a:t>1</a:t>
            </a:r>
            <a:r>
              <a:rPr lang="en-US" altLang="zh-CN" sz="1800" b="1" kern="100" dirty="0">
                <a:effectLst/>
                <a:latin typeface="Times New Roman" panose="02020603050405020304" pitchFamily="18" charset="0"/>
              </a:rPr>
              <a:t>2-2  </a:t>
            </a:r>
            <a:r>
              <a:rPr lang="zh-CN" altLang="en-US" sz="1800" b="1" kern="100" dirty="0">
                <a:effectLst/>
                <a:latin typeface="宋体" panose="02010600030101010101" pitchFamily="2" charset="-122"/>
                <a:ea typeface="宋体" panose="02010600030101010101" pitchFamily="2" charset="-122"/>
              </a:rPr>
              <a:t>改革开放以来狭义财政收入的中央政府占比</a:t>
            </a:r>
            <a:endParaRPr lang="zh-CN" altLang="en-US" sz="1800" kern="100" dirty="0">
              <a:effectLst/>
              <a:latin typeface="Times New Roman" panose="02020603050405020304" pitchFamily="18" charset="0"/>
            </a:endParaRPr>
          </a:p>
        </p:txBody>
      </p:sp>
      <p:sp>
        <p:nvSpPr>
          <p:cNvPr id="11" name="文本框 10">
            <a:extLst>
              <a:ext uri="{FF2B5EF4-FFF2-40B4-BE49-F238E27FC236}">
                <a16:creationId xmlns:a16="http://schemas.microsoft.com/office/drawing/2014/main" id="{E07FC161-052D-D248-560E-EF3BDF2AA7A7}"/>
              </a:ext>
            </a:extLst>
          </p:cNvPr>
          <p:cNvSpPr txBox="1"/>
          <p:nvPr/>
        </p:nvSpPr>
        <p:spPr>
          <a:xfrm>
            <a:off x="601386" y="1157265"/>
            <a:ext cx="4882493" cy="5539978"/>
          </a:xfrm>
          <a:prstGeom prst="rect">
            <a:avLst/>
          </a:prstGeom>
          <a:noFill/>
        </p:spPr>
        <p:txBody>
          <a:bodyPr wrap="square" rtlCol="0">
            <a:spAutoFit/>
          </a:bodyPr>
          <a:lstStyle/>
          <a:p>
            <a:pPr indent="540000"/>
            <a:r>
              <a:rPr lang="zh-CN" altLang="en-US" sz="2400" dirty="0">
                <a:latin typeface="华文楷体" panose="02010600040101010101" pitchFamily="2" charset="-122"/>
                <a:ea typeface="华文楷体" panose="02010600040101010101" pitchFamily="2" charset="-122"/>
              </a:rPr>
              <a:t>改革开放以来，中央政府与地方政府在狭义财政收入中所占比重发生显著变化。图</a:t>
            </a:r>
            <a:r>
              <a:rPr lang="en-US" altLang="zh-CN" sz="2400" dirty="0">
                <a:latin typeface="华文楷体" panose="02010600040101010101" pitchFamily="2" charset="-122"/>
                <a:ea typeface="华文楷体" panose="02010600040101010101" pitchFamily="2" charset="-122"/>
              </a:rPr>
              <a:t>12-2</a:t>
            </a:r>
            <a:r>
              <a:rPr lang="zh-CN" altLang="en-US" sz="2400" dirty="0">
                <a:latin typeface="华文楷体" panose="02010600040101010101" pitchFamily="2" charset="-122"/>
                <a:ea typeface="华文楷体" panose="02010600040101010101" pitchFamily="2" charset="-122"/>
              </a:rPr>
              <a:t>显示：改革开放后，中央财政收入占比快速提升，</a:t>
            </a:r>
            <a:r>
              <a:rPr lang="en-US" altLang="zh-CN" sz="2400" dirty="0">
                <a:latin typeface="华文楷体" panose="02010600040101010101" pitchFamily="2" charset="-122"/>
                <a:ea typeface="华文楷体" panose="02010600040101010101" pitchFamily="2" charset="-122"/>
              </a:rPr>
              <a:t>1984</a:t>
            </a:r>
            <a:r>
              <a:rPr lang="zh-CN" altLang="en-US" sz="2400" dirty="0">
                <a:latin typeface="华文楷体" panose="02010600040101010101" pitchFamily="2" charset="-122"/>
                <a:ea typeface="华文楷体" panose="02010600040101010101" pitchFamily="2" charset="-122"/>
              </a:rPr>
              <a:t>年超过</a:t>
            </a:r>
            <a:r>
              <a:rPr lang="en-US" altLang="zh-CN" sz="2400" dirty="0">
                <a:latin typeface="华文楷体" panose="02010600040101010101" pitchFamily="2" charset="-122"/>
                <a:ea typeface="华文楷体" panose="02010600040101010101" pitchFamily="2" charset="-122"/>
              </a:rPr>
              <a:t>40%</a:t>
            </a:r>
            <a:r>
              <a:rPr lang="zh-CN" altLang="en-US" sz="2400" dirty="0">
                <a:latin typeface="华文楷体" panose="02010600040101010101" pitchFamily="2" charset="-122"/>
                <a:ea typeface="华文楷体" panose="02010600040101010101" pitchFamily="2" charset="-122"/>
              </a:rPr>
              <a:t>；随着“利改税”完成，中央财政收入占比快速下滑，</a:t>
            </a:r>
            <a:r>
              <a:rPr lang="en-US" altLang="zh-CN" sz="2400" dirty="0">
                <a:latin typeface="华文楷体" panose="02010600040101010101" pitchFamily="2" charset="-122"/>
                <a:ea typeface="华文楷体" panose="02010600040101010101" pitchFamily="2" charset="-122"/>
              </a:rPr>
              <a:t>1993</a:t>
            </a:r>
            <a:r>
              <a:rPr lang="zh-CN" altLang="en-US" sz="2400" dirty="0">
                <a:latin typeface="华文楷体" panose="02010600040101010101" pitchFamily="2" charset="-122"/>
                <a:ea typeface="华文楷体" panose="02010600040101010101" pitchFamily="2" charset="-122"/>
              </a:rPr>
              <a:t>年降到</a:t>
            </a:r>
            <a:r>
              <a:rPr lang="en-US" altLang="zh-CN" sz="2400" dirty="0">
                <a:latin typeface="华文楷体" panose="02010600040101010101" pitchFamily="2" charset="-122"/>
                <a:ea typeface="华文楷体" panose="02010600040101010101" pitchFamily="2" charset="-122"/>
              </a:rPr>
              <a:t>22%</a:t>
            </a:r>
            <a:r>
              <a:rPr lang="zh-CN" altLang="en-US"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1994</a:t>
            </a:r>
            <a:r>
              <a:rPr lang="zh-CN" altLang="en-US" sz="2400" dirty="0">
                <a:latin typeface="华文楷体" panose="02010600040101010101" pitchFamily="2" charset="-122"/>
                <a:ea typeface="华文楷体" panose="02010600040101010101" pitchFamily="2" charset="-122"/>
              </a:rPr>
              <a:t>年的分税制改革，扭转了中央财政收入占比下降的局面，该年大幅提升之</a:t>
            </a:r>
            <a:r>
              <a:rPr lang="en-US" altLang="zh-CN" sz="2400" dirty="0">
                <a:latin typeface="华文楷体" panose="02010600040101010101" pitchFamily="2" charset="-122"/>
                <a:ea typeface="华文楷体" panose="02010600040101010101" pitchFamily="2" charset="-122"/>
              </a:rPr>
              <a:t>56%</a:t>
            </a:r>
            <a:r>
              <a:rPr lang="zh-CN" altLang="en-US" sz="2400" dirty="0">
                <a:latin typeface="华文楷体" panose="02010600040101010101" pitchFamily="2" charset="-122"/>
                <a:ea typeface="华文楷体" panose="02010600040101010101" pitchFamily="2" charset="-122"/>
              </a:rPr>
              <a:t>，至</a:t>
            </a:r>
            <a:r>
              <a:rPr lang="en-US" altLang="zh-CN" sz="2400" dirty="0">
                <a:latin typeface="华文楷体" panose="02010600040101010101" pitchFamily="2" charset="-122"/>
                <a:ea typeface="华文楷体" panose="02010600040101010101" pitchFamily="2" charset="-122"/>
              </a:rPr>
              <a:t>2010</a:t>
            </a:r>
            <a:r>
              <a:rPr lang="zh-CN" altLang="en-US" sz="2400" dirty="0">
                <a:latin typeface="华文楷体" panose="02010600040101010101" pitchFamily="2" charset="-122"/>
                <a:ea typeface="华文楷体" panose="02010600040101010101" pitchFamily="2" charset="-122"/>
              </a:rPr>
              <a:t>年以前基本保持在</a:t>
            </a:r>
            <a:r>
              <a:rPr lang="en-US" altLang="zh-CN" sz="2400" dirty="0">
                <a:latin typeface="华文楷体" panose="02010600040101010101" pitchFamily="2" charset="-122"/>
                <a:ea typeface="华文楷体" panose="02010600040101010101" pitchFamily="2" charset="-122"/>
              </a:rPr>
              <a:t>50%</a:t>
            </a:r>
            <a:r>
              <a:rPr lang="zh-CN" altLang="en-US" sz="2400" dirty="0">
                <a:latin typeface="华文楷体" panose="02010600040101010101" pitchFamily="2" charset="-122"/>
                <a:ea typeface="华文楷体" panose="02010600040101010101" pitchFamily="2" charset="-122"/>
              </a:rPr>
              <a:t>以上；</a:t>
            </a:r>
            <a:r>
              <a:rPr lang="en-US" altLang="zh-CN" sz="2400" dirty="0">
                <a:latin typeface="华文楷体" panose="02010600040101010101" pitchFamily="2" charset="-122"/>
                <a:ea typeface="华文楷体" panose="02010600040101010101" pitchFamily="2" charset="-122"/>
              </a:rPr>
              <a:t>2011</a:t>
            </a:r>
            <a:r>
              <a:rPr lang="zh-CN" altLang="en-US" sz="2400" dirty="0">
                <a:latin typeface="华文楷体" panose="02010600040101010101" pitchFamily="2" charset="-122"/>
                <a:ea typeface="华文楷体" panose="02010600040101010101" pitchFamily="2" charset="-122"/>
              </a:rPr>
              <a:t>年后，随着税收减免等财税体制改革以及地方政府土地财政收入增加，中央财政收入占比有所下降，当前基本稳定在</a:t>
            </a:r>
            <a:r>
              <a:rPr lang="en-US" altLang="zh-CN" sz="2400" dirty="0">
                <a:latin typeface="华文楷体" panose="02010600040101010101" pitchFamily="2" charset="-122"/>
                <a:ea typeface="华文楷体" panose="02010600040101010101" pitchFamily="2" charset="-122"/>
              </a:rPr>
              <a:t>46%</a:t>
            </a:r>
            <a:r>
              <a:rPr lang="zh-CN" altLang="en-US" sz="2400" dirty="0">
                <a:latin typeface="华文楷体" panose="02010600040101010101" pitchFamily="2" charset="-122"/>
                <a:ea typeface="华文楷体" panose="02010600040101010101" pitchFamily="2" charset="-122"/>
              </a:rPr>
              <a:t>上下。</a:t>
            </a:r>
          </a:p>
          <a:p>
            <a:endParaRPr lang="zh-CN" altLang="en-US" dirty="0"/>
          </a:p>
        </p:txBody>
      </p:sp>
    </p:spTree>
    <p:extLst>
      <p:ext uri="{BB962C8B-B14F-4D97-AF65-F5344CB8AC3E}">
        <p14:creationId xmlns:p14="http://schemas.microsoft.com/office/powerpoint/2010/main" val="1231812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3" name="矩形 2"/>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21</a:t>
            </a:fld>
            <a:endParaRPr lang="zh-CN" altLang="en-US" sz="2000" dirty="0">
              <a:solidFill>
                <a:schemeClr val="tx1"/>
              </a:solidFill>
            </a:endParaRPr>
          </a:p>
        </p:txBody>
      </p:sp>
      <p:sp>
        <p:nvSpPr>
          <p:cNvPr id="6"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三节 财政支出统计分析</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7" name="Rectangle 9"/>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一、财政支出概念与分类 </a:t>
            </a:r>
            <a:br>
              <a:rPr lang="zh-CN" altLang="en-US" sz="3600" b="1" dirty="0">
                <a:solidFill>
                  <a:srgbClr val="0070C0"/>
                </a:solidFill>
                <a:latin typeface="楷体" panose="02010609060101010101" charset="-122"/>
                <a:ea typeface="楷体" panose="02010609060101010101" charset="-122"/>
                <a:sym typeface="+mn-ea"/>
              </a:rPr>
            </a:br>
            <a:r>
              <a:rPr lang="zh-CN" altLang="en-US" sz="3600" b="1" dirty="0">
                <a:solidFill>
                  <a:srgbClr val="0070C0"/>
                </a:solidFill>
                <a:latin typeface="楷体" panose="02010609060101010101" charset="-122"/>
                <a:ea typeface="楷体" panose="02010609060101010101" charset="-122"/>
                <a:sym typeface="+mn-ea"/>
              </a:rPr>
              <a:t>二、中国财政支出规模与趋势分析</a:t>
            </a:r>
            <a:br>
              <a:rPr lang="zh-CN" altLang="en-US" sz="3600" b="1" dirty="0">
                <a:solidFill>
                  <a:srgbClr val="0070C0"/>
                </a:solidFill>
                <a:latin typeface="楷体" panose="02010609060101010101" charset="-122"/>
                <a:ea typeface="楷体" panose="02010609060101010101" charset="-122"/>
                <a:sym typeface="+mn-ea"/>
              </a:rPr>
            </a:br>
            <a:r>
              <a:rPr lang="zh-CN" altLang="en-US" sz="3600" b="1" dirty="0">
                <a:solidFill>
                  <a:srgbClr val="0070C0"/>
                </a:solidFill>
                <a:latin typeface="楷体" panose="02010609060101010101" charset="-122"/>
                <a:ea typeface="楷体" panose="02010609060101010101" charset="-122"/>
                <a:sym typeface="+mn-ea"/>
              </a:rPr>
              <a:t>三、中国财政支出结构统计分析</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920646" y="927735"/>
            <a:ext cx="10775950"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   （一）按预算性质分类</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1.</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一般公共预算支出</a:t>
            </a:r>
          </a:p>
          <a:p>
            <a:pPr indent="612000"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主要用于保障和改善民生、推动经济社会发展、维护国家安全、维持国家机构正常运转。其分为三部分：（</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）全国一般公共预算支出（</a:t>
            </a:r>
            <a:r>
              <a:rPr lang="en-US" altLang="zh-CN" sz="2400" dirty="0">
                <a:latin typeface="Times New Roman" panose="02020603050405020304" pitchFamily="18" charset="0"/>
                <a:ea typeface="华文楷体" panose="02010600040101010101" charset="-122"/>
                <a:cs typeface="Times New Roman" panose="02020603050405020304" pitchFamily="18" charset="0"/>
              </a:rPr>
              <a:t>2</a:t>
            </a:r>
            <a:r>
              <a:rPr lang="zh-CN" altLang="en-US" sz="2400" dirty="0">
                <a:latin typeface="Times New Roman" panose="02020603050405020304" pitchFamily="18" charset="0"/>
                <a:ea typeface="华文楷体" panose="02010600040101010101" charset="-122"/>
                <a:cs typeface="Times New Roman" panose="02020603050405020304" pitchFamily="18" charset="0"/>
              </a:rPr>
              <a:t>）补充预算稳定调节基金（</a:t>
            </a:r>
            <a:r>
              <a:rPr lang="en-US" altLang="zh-CN" sz="2400" dirty="0">
                <a:latin typeface="Times New Roman" panose="02020603050405020304" pitchFamily="18" charset="0"/>
                <a:ea typeface="华文楷体" panose="02010600040101010101" charset="-122"/>
                <a:cs typeface="Times New Roman" panose="02020603050405020304" pitchFamily="18" charset="0"/>
              </a:rPr>
              <a:t>3</a:t>
            </a:r>
            <a:r>
              <a:rPr lang="zh-CN" altLang="en-US" sz="2400" dirty="0">
                <a:latin typeface="Times New Roman" panose="02020603050405020304" pitchFamily="18" charset="0"/>
                <a:ea typeface="华文楷体" panose="02010600040101010101" charset="-122"/>
                <a:cs typeface="Times New Roman" panose="02020603050405020304" pitchFamily="18" charset="0"/>
              </a:rPr>
              <a:t>）结转下年支出的资金。</a:t>
            </a: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rPr>
              <a:t>      2.</a:t>
            </a:r>
            <a:r>
              <a:rPr lang="zh-CN" altLang="en-US" sz="2400" b="1" dirty="0">
                <a:solidFill>
                  <a:schemeClr val="accent1"/>
                </a:solidFill>
                <a:latin typeface="华文楷体" panose="02010600040101010101" charset="-122"/>
                <a:ea typeface="华文楷体" panose="02010600040101010101" charset="-122"/>
              </a:rPr>
              <a:t>政府性基金支出</a:t>
            </a:r>
            <a:endParaRPr lang="en-US" altLang="zh-CN" sz="2400" b="1" dirty="0">
              <a:solidFill>
                <a:schemeClr val="accent1"/>
              </a:solidFill>
              <a:latin typeface="华文楷体" panose="02010600040101010101" charset="-122"/>
              <a:ea typeface="华文楷体" panose="02010600040101010101" charset="-122"/>
            </a:endParaRPr>
          </a:p>
          <a:p>
            <a:pPr indent="612000"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用于特定公共事业发展的专项支出，由中央政府性基金支出与地方政府性基金支出两部分构成，前者是中央本级支出与对地方转移支付之和。</a:t>
            </a:r>
            <a:endParaRPr lang="en-US" altLang="zh-CN" sz="2400" b="1" dirty="0">
              <a:solidFill>
                <a:schemeClr val="accent1"/>
              </a:solidFill>
              <a:latin typeface="华文楷体" panose="02010600040101010101" charset="-122"/>
              <a:ea typeface="华文楷体" panose="02010600040101010101" charset="-122"/>
            </a:endParaRPr>
          </a:p>
          <a:p>
            <a:pPr indent="252095" algn="just" defTabSz="266700">
              <a:lnSpc>
                <a:spcPct val="150000"/>
              </a:lnSpc>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rPr>
              <a:t> </a:t>
            </a: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22</a:t>
            </a:fld>
            <a:endParaRPr lang="zh-CN" altLang="en-US" sz="2000" dirty="0">
              <a:solidFill>
                <a:schemeClr val="tx1"/>
              </a:solidFill>
            </a:endParaRPr>
          </a:p>
        </p:txBody>
      </p:sp>
      <p:sp>
        <p:nvSpPr>
          <p:cNvPr id="12"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一、财政支出概念与分类</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 calcmode="lin" valueType="num">
                                      <p:cBhvr additive="base">
                                        <p:cTn id="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anim calcmode="lin" valueType="num">
                                      <p:cBhvr additive="base">
                                        <p:cTn id="1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208856-37F7-9120-C655-4F1558A9EBC6}"/>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6076F82C-91A8-DE2C-0E97-B7A004ABC324}"/>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1699C3DE-2CCD-4D06-06EE-48B1FB43C3F4}"/>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B7682B0B-6189-959D-A5F7-E202AB5795BE}"/>
              </a:ext>
            </a:extLst>
          </p:cNvPr>
          <p:cNvSpPr txBox="1"/>
          <p:nvPr/>
        </p:nvSpPr>
        <p:spPr>
          <a:xfrm>
            <a:off x="920646" y="927735"/>
            <a:ext cx="10775950"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（一）按预算性质分类</a:t>
            </a:r>
          </a:p>
          <a:p>
            <a:pPr indent="252095" algn="just" defTabSz="266700">
              <a:lnSpc>
                <a:spcPct val="150000"/>
              </a:lnSpc>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rPr>
              <a:t>    3.</a:t>
            </a:r>
            <a:r>
              <a:rPr lang="zh-CN" altLang="en-US" sz="2400" b="1" dirty="0">
                <a:solidFill>
                  <a:schemeClr val="accent1"/>
                </a:solidFill>
                <a:latin typeface="华文楷体" panose="02010600040101010101" charset="-122"/>
                <a:ea typeface="华文楷体" panose="02010600040101010101" charset="-122"/>
              </a:rPr>
              <a:t>国有资本经营支出</a:t>
            </a:r>
            <a:endParaRPr lang="en-US" altLang="zh-CN" sz="2400" b="1" dirty="0">
              <a:solidFill>
                <a:schemeClr val="accent1"/>
              </a:solidFill>
              <a:latin typeface="华文楷体" panose="02010600040101010101" charset="-122"/>
              <a:ea typeface="华文楷体" panose="02010600040101010101" charset="-122"/>
            </a:endParaRPr>
          </a:p>
          <a:p>
            <a:pPr indent="612000"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根据产业发展规划、国有经济布局和结构调整、国有企业发展要求以及国家战略和安全需要，弥补国有企业改革成本的支出。包括三部分：（</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）资本性支出（</a:t>
            </a:r>
            <a:r>
              <a:rPr lang="en-US" altLang="zh-CN" sz="2400" dirty="0">
                <a:latin typeface="Times New Roman" panose="02020603050405020304" pitchFamily="18" charset="0"/>
                <a:ea typeface="华文楷体" panose="02010600040101010101" charset="-122"/>
                <a:cs typeface="Times New Roman" panose="02020603050405020304" pitchFamily="18" charset="0"/>
              </a:rPr>
              <a:t>2</a:t>
            </a:r>
            <a:r>
              <a:rPr lang="zh-CN" altLang="en-US" sz="2400" dirty="0">
                <a:latin typeface="Times New Roman" panose="02020603050405020304" pitchFamily="18" charset="0"/>
                <a:ea typeface="华文楷体" panose="02010600040101010101" charset="-122"/>
                <a:cs typeface="Times New Roman" panose="02020603050405020304" pitchFamily="18" charset="0"/>
              </a:rPr>
              <a:t>）费用性支出（</a:t>
            </a:r>
            <a:r>
              <a:rPr lang="en-US" altLang="zh-CN" sz="2400" dirty="0">
                <a:latin typeface="Times New Roman" panose="02020603050405020304" pitchFamily="18" charset="0"/>
                <a:ea typeface="华文楷体" panose="02010600040101010101" charset="-122"/>
                <a:cs typeface="Times New Roman" panose="02020603050405020304" pitchFamily="18" charset="0"/>
              </a:rPr>
              <a:t>3</a:t>
            </a:r>
            <a:r>
              <a:rPr lang="zh-CN" altLang="en-US" sz="2400" dirty="0">
                <a:latin typeface="Times New Roman" panose="02020603050405020304" pitchFamily="18" charset="0"/>
                <a:ea typeface="华文楷体" panose="02010600040101010101" charset="-122"/>
                <a:cs typeface="Times New Roman" panose="02020603050405020304" pitchFamily="18" charset="0"/>
              </a:rPr>
              <a:t>）其他支出。</a:t>
            </a:r>
            <a:endParaRPr lang="en-US" altLang="zh-CN" sz="2400" b="1" dirty="0">
              <a:solidFill>
                <a:schemeClr val="accent1"/>
              </a:solidFill>
              <a:latin typeface="华文楷体" panose="02010600040101010101" charset="-122"/>
              <a:ea typeface="华文楷体" panose="02010600040101010101" charset="-122"/>
            </a:endParaRPr>
          </a:p>
          <a:p>
            <a:pPr indent="252095" algn="just" defTabSz="266700">
              <a:lnSpc>
                <a:spcPct val="150000"/>
              </a:lnSpc>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rPr>
              <a:t>    4.</a:t>
            </a:r>
            <a:r>
              <a:rPr lang="zh-CN" altLang="en-US" sz="2400" b="1" dirty="0">
                <a:solidFill>
                  <a:schemeClr val="accent1"/>
                </a:solidFill>
                <a:latin typeface="华文楷体" panose="02010600040101010101" charset="-122"/>
                <a:ea typeface="华文楷体" panose="02010600040101010101" charset="-122"/>
              </a:rPr>
              <a:t>社会保险基金支出</a:t>
            </a:r>
            <a:endParaRPr lang="en-US" altLang="zh-CN" sz="2400" b="1" dirty="0">
              <a:solidFill>
                <a:schemeClr val="accent1"/>
              </a:solidFill>
              <a:latin typeface="华文楷体" panose="02010600040101010101" charset="-122"/>
              <a:ea typeface="华文楷体" panose="02010600040101010101" charset="-122"/>
            </a:endParaRPr>
          </a:p>
          <a:p>
            <a:pPr indent="612000"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按照国家法律法规，专门用于支付保险对象的社会保险待遇以及其他规定用途的支出，主要涉及养老、医疗、工伤、失业等社会保险类目。</a:t>
            </a:r>
          </a:p>
          <a:p>
            <a:pPr indent="252095" algn="just" defTabSz="266700">
              <a:lnSpc>
                <a:spcPct val="150000"/>
              </a:lnSpc>
              <a:spcBef>
                <a:spcPts val="700"/>
              </a:spcBef>
              <a:spcAft>
                <a:spcPct val="0"/>
              </a:spcAft>
            </a:pPr>
            <a:endParaRPr lang="zh-CN" altLang="en-US" sz="2400" b="1" dirty="0">
              <a:solidFill>
                <a:schemeClr val="accent1"/>
              </a:solidFill>
              <a:latin typeface="华文楷体" panose="02010600040101010101" charset="-122"/>
              <a:ea typeface="华文楷体" panose="02010600040101010101" charset="-122"/>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FCF0D688-1406-02B5-5A64-935E3C8324B8}"/>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F455C4FC-0911-1961-2128-A26C141AD235}"/>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23</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90FDFF76-30AC-E137-CF31-C7C6871776CE}"/>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一、财政支出概念与分类</a:t>
            </a:r>
          </a:p>
        </p:txBody>
      </p:sp>
    </p:spTree>
    <p:extLst>
      <p:ext uri="{BB962C8B-B14F-4D97-AF65-F5344CB8AC3E}">
        <p14:creationId xmlns:p14="http://schemas.microsoft.com/office/powerpoint/2010/main" val="3931652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 calcmode="lin" valueType="num">
                                      <p:cBhvr additive="base">
                                        <p:cTn id="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anim calcmode="lin" valueType="num">
                                      <p:cBhvr additive="base">
                                        <p:cTn id="1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ECA80A-D1C0-9423-755C-CDC4D9D781B7}"/>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FD36AD2D-D276-553D-B04F-9F1A10C955EC}"/>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10D1FFD9-18CE-68A4-8CF5-A9A71B1D725E}"/>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D30CCCD8-0FB5-1A2A-6C73-D75141E0CACB}"/>
              </a:ext>
            </a:extLst>
          </p:cNvPr>
          <p:cNvSpPr txBox="1"/>
          <p:nvPr/>
        </p:nvSpPr>
        <p:spPr>
          <a:xfrm>
            <a:off x="920646" y="927735"/>
            <a:ext cx="10775950"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（二）按性质与职能分类</a:t>
            </a:r>
          </a:p>
          <a:p>
            <a:pPr indent="252095" algn="just" defTabSz="266700">
              <a:lnSpc>
                <a:spcPct val="150000"/>
              </a:lnSpc>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rPr>
              <a:t>    </a:t>
            </a:r>
            <a:endParaRPr lang="zh-CN" altLang="en-US" sz="2400" b="1" dirty="0">
              <a:solidFill>
                <a:schemeClr val="accent1"/>
              </a:solidFill>
              <a:latin typeface="华文楷体" panose="02010600040101010101" charset="-122"/>
              <a:ea typeface="华文楷体" panose="02010600040101010101" charset="-122"/>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665CF15E-6610-63DE-8FB6-474B5DC45883}"/>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40C84A3F-7F69-01EA-A8AB-A120482F1366}"/>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24</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F9640828-A23B-612C-018F-23DEC2646FC2}"/>
              </a:ext>
            </a:extLst>
          </p:cNvPr>
          <p:cNvSpPr>
            <a:spLocks noChangeArrowheads="1"/>
          </p:cNvSpPr>
          <p:nvPr/>
        </p:nvSpPr>
        <p:spPr bwMode="auto">
          <a:xfrm>
            <a:off x="861591" y="107576"/>
            <a:ext cx="5777334"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一、财政支出概念与分类</a:t>
            </a:r>
          </a:p>
        </p:txBody>
      </p:sp>
      <p:graphicFrame>
        <p:nvGraphicFramePr>
          <p:cNvPr id="2" name="表格 1">
            <a:extLst>
              <a:ext uri="{FF2B5EF4-FFF2-40B4-BE49-F238E27FC236}">
                <a16:creationId xmlns:a16="http://schemas.microsoft.com/office/drawing/2014/main" id="{0591FDFF-A90B-D99C-C906-65EC1875F070}"/>
              </a:ext>
            </a:extLst>
          </p:cNvPr>
          <p:cNvGraphicFramePr>
            <a:graphicFrameLocks noGrp="1"/>
          </p:cNvGraphicFramePr>
          <p:nvPr>
            <p:extLst>
              <p:ext uri="{D42A27DB-BD31-4B8C-83A1-F6EECF244321}">
                <p14:modId xmlns:p14="http://schemas.microsoft.com/office/powerpoint/2010/main" val="737093424"/>
              </p:ext>
            </p:extLst>
          </p:nvPr>
        </p:nvGraphicFramePr>
        <p:xfrm>
          <a:off x="610983" y="2251172"/>
          <a:ext cx="11395276" cy="3931920"/>
        </p:xfrm>
        <a:graphic>
          <a:graphicData uri="http://schemas.openxmlformats.org/drawingml/2006/table">
            <a:tbl>
              <a:tblPr>
                <a:tableStyleId>{5C22544A-7EE6-4342-B048-85BDC9FD1C3A}</a:tableStyleId>
              </a:tblPr>
              <a:tblGrid>
                <a:gridCol w="1525533">
                  <a:extLst>
                    <a:ext uri="{9D8B030D-6E8A-4147-A177-3AD203B41FA5}">
                      <a16:colId xmlns:a16="http://schemas.microsoft.com/office/drawing/2014/main" val="2075489155"/>
                    </a:ext>
                  </a:extLst>
                </a:gridCol>
                <a:gridCol w="9869743">
                  <a:extLst>
                    <a:ext uri="{9D8B030D-6E8A-4147-A177-3AD203B41FA5}">
                      <a16:colId xmlns:a16="http://schemas.microsoft.com/office/drawing/2014/main" val="505132161"/>
                    </a:ext>
                  </a:extLst>
                </a:gridCol>
              </a:tblGrid>
              <a:tr h="449275">
                <a:tc>
                  <a:txBody>
                    <a:bodyPr/>
                    <a:lstStyle/>
                    <a:p>
                      <a:pPr marL="0" marR="0" algn="ctr">
                        <a:buNone/>
                      </a:pPr>
                      <a:r>
                        <a:rPr lang="zh-CN" altLang="en-US" sz="2400" kern="100" dirty="0">
                          <a:effectLst/>
                          <a:latin typeface="+mn-ea"/>
                          <a:ea typeface="+mn-ea"/>
                        </a:rPr>
                        <a:t>分类视角</a:t>
                      </a:r>
                    </a:p>
                  </a:txBody>
                  <a:tcPr marL="68580" marR="68580"/>
                </a:tc>
                <a:tc>
                  <a:txBody>
                    <a:bodyPr/>
                    <a:lstStyle/>
                    <a:p>
                      <a:pPr marL="0" marR="0" algn="ctr">
                        <a:buNone/>
                      </a:pPr>
                      <a:r>
                        <a:rPr lang="zh-CN" altLang="en-US" sz="2400" kern="100" dirty="0">
                          <a:effectLst/>
                          <a:latin typeface="+mn-ea"/>
                          <a:ea typeface="+mn-ea"/>
                        </a:rPr>
                        <a:t>支出类别</a:t>
                      </a:r>
                    </a:p>
                  </a:txBody>
                  <a:tcPr marL="68580" marR="68580"/>
                </a:tc>
                <a:extLst>
                  <a:ext uri="{0D108BD9-81ED-4DB2-BD59-A6C34878D82A}">
                    <a16:rowId xmlns:a16="http://schemas.microsoft.com/office/drawing/2014/main" val="3830791117"/>
                  </a:ext>
                </a:extLst>
              </a:tr>
              <a:tr h="1021081">
                <a:tc>
                  <a:txBody>
                    <a:bodyPr/>
                    <a:lstStyle/>
                    <a:p>
                      <a:pPr marL="0" marR="0" algn="ctr">
                        <a:buNone/>
                      </a:pPr>
                      <a:r>
                        <a:rPr lang="zh-CN" altLang="en-US" sz="2400" kern="100">
                          <a:effectLst/>
                          <a:latin typeface="+mn-ea"/>
                          <a:ea typeface="+mn-ea"/>
                        </a:rPr>
                        <a:t>经济性质</a:t>
                      </a:r>
                    </a:p>
                    <a:p>
                      <a:pPr marL="0" marR="0" algn="ctr">
                        <a:buNone/>
                      </a:pPr>
                      <a:r>
                        <a:rPr lang="zh-CN" altLang="en-US" sz="2400" kern="100">
                          <a:effectLst/>
                          <a:latin typeface="+mn-ea"/>
                          <a:ea typeface="+mn-ea"/>
                        </a:rPr>
                        <a:t>（</a:t>
                      </a:r>
                      <a:r>
                        <a:rPr lang="en-US" altLang="zh-CN" sz="2400" kern="100">
                          <a:effectLst/>
                          <a:latin typeface="+mn-ea"/>
                          <a:ea typeface="+mn-ea"/>
                        </a:rPr>
                        <a:t>12</a:t>
                      </a:r>
                      <a:r>
                        <a:rPr lang="zh-CN" altLang="en-US" sz="2400" kern="100">
                          <a:effectLst/>
                          <a:latin typeface="+mn-ea"/>
                          <a:ea typeface="+mn-ea"/>
                        </a:rPr>
                        <a:t>类）</a:t>
                      </a:r>
                    </a:p>
                  </a:txBody>
                  <a:tcPr marL="68580" marR="68580" anchor="ctr"/>
                </a:tc>
                <a:tc>
                  <a:txBody>
                    <a:bodyPr/>
                    <a:lstStyle/>
                    <a:p>
                      <a:pPr marL="0" marR="0" algn="just">
                        <a:buNone/>
                      </a:pPr>
                      <a:r>
                        <a:rPr lang="zh-CN" altLang="en-US" sz="2400" kern="100" dirty="0">
                          <a:effectLst/>
                          <a:latin typeface="+mn-ea"/>
                          <a:ea typeface="+mn-ea"/>
                        </a:rPr>
                        <a:t>工资福利支出、商品和服务支出、对个人和家庭的补助、对企事业单位的补贴、转移性支出、赠与、债务利息支出、债务还本支出、基本建设支出、其他资本性支出、贷款转贷及产权参股、其他支出</a:t>
                      </a:r>
                    </a:p>
                  </a:txBody>
                  <a:tcPr marL="68580" marR="68580"/>
                </a:tc>
                <a:extLst>
                  <a:ext uri="{0D108BD9-81ED-4DB2-BD59-A6C34878D82A}">
                    <a16:rowId xmlns:a16="http://schemas.microsoft.com/office/drawing/2014/main" val="3580862193"/>
                  </a:ext>
                </a:extLst>
              </a:tr>
              <a:tr h="1592885">
                <a:tc>
                  <a:txBody>
                    <a:bodyPr/>
                    <a:lstStyle/>
                    <a:p>
                      <a:pPr marL="0" marR="0" algn="ctr">
                        <a:buNone/>
                      </a:pPr>
                      <a:r>
                        <a:rPr lang="zh-CN" altLang="en-US" sz="2400" kern="100">
                          <a:effectLst/>
                          <a:latin typeface="+mn-ea"/>
                          <a:ea typeface="+mn-ea"/>
                        </a:rPr>
                        <a:t>政府职能</a:t>
                      </a:r>
                    </a:p>
                    <a:p>
                      <a:pPr marL="0" marR="0" algn="ctr">
                        <a:buNone/>
                      </a:pPr>
                      <a:r>
                        <a:rPr lang="zh-CN" altLang="en-US" sz="2400" kern="100">
                          <a:effectLst/>
                          <a:latin typeface="+mn-ea"/>
                          <a:ea typeface="+mn-ea"/>
                        </a:rPr>
                        <a:t>（</a:t>
                      </a:r>
                      <a:r>
                        <a:rPr lang="en-US" altLang="zh-CN" sz="2400" kern="100">
                          <a:effectLst/>
                          <a:latin typeface="+mn-ea"/>
                          <a:ea typeface="+mn-ea"/>
                        </a:rPr>
                        <a:t>26</a:t>
                      </a:r>
                      <a:r>
                        <a:rPr lang="zh-CN" altLang="en-US" sz="2400" kern="100">
                          <a:effectLst/>
                          <a:latin typeface="+mn-ea"/>
                          <a:ea typeface="+mn-ea"/>
                        </a:rPr>
                        <a:t>类）</a:t>
                      </a:r>
                    </a:p>
                  </a:txBody>
                  <a:tcPr marL="68580" marR="68580" anchor="ctr"/>
                </a:tc>
                <a:tc>
                  <a:txBody>
                    <a:bodyPr/>
                    <a:lstStyle/>
                    <a:p>
                      <a:pPr marL="0" marR="0" algn="just">
                        <a:buNone/>
                      </a:pPr>
                      <a:r>
                        <a:rPr lang="zh-CN" altLang="en-US" sz="2400" kern="100" dirty="0">
                          <a:effectLst/>
                          <a:latin typeface="+mn-ea"/>
                          <a:ea typeface="+mn-ea"/>
                        </a:rPr>
                        <a:t>一般公共服务、外交、国防、公共安全、教育、科学技术、文化体育与传媒、社会保障和就业、社会保险基金支出、医疗卫生、节能环保、城乡社区事务、农林水事务、交通运输、资源勘探电力信息等事务、商业服务业等事务、金融监管等事务支出、地震灾后恢复重建支出、援助其他地区支出、国土资源气象等事务、住房保障支出、粮油物资储备事务、预备费、国债还本付息支出、其他支出、转移性支出</a:t>
                      </a:r>
                    </a:p>
                  </a:txBody>
                  <a:tcPr marL="68580" marR="68580"/>
                </a:tc>
                <a:extLst>
                  <a:ext uri="{0D108BD9-81ED-4DB2-BD59-A6C34878D82A}">
                    <a16:rowId xmlns:a16="http://schemas.microsoft.com/office/drawing/2014/main" val="2731439805"/>
                  </a:ext>
                </a:extLst>
              </a:tr>
            </a:tbl>
          </a:graphicData>
        </a:graphic>
      </p:graphicFrame>
      <p:sp>
        <p:nvSpPr>
          <p:cNvPr id="5" name="文本框 4">
            <a:extLst>
              <a:ext uri="{FF2B5EF4-FFF2-40B4-BE49-F238E27FC236}">
                <a16:creationId xmlns:a16="http://schemas.microsoft.com/office/drawing/2014/main" id="{07C711A9-65AC-3CB8-946E-F49763D53DCC}"/>
              </a:ext>
            </a:extLst>
          </p:cNvPr>
          <p:cNvSpPr txBox="1"/>
          <p:nvPr/>
        </p:nvSpPr>
        <p:spPr>
          <a:xfrm>
            <a:off x="3217759" y="6193714"/>
            <a:ext cx="6181724" cy="392928"/>
          </a:xfrm>
          <a:prstGeom prst="rect">
            <a:avLst/>
          </a:prstGeom>
          <a:noFill/>
        </p:spPr>
        <p:txBody>
          <a:bodyPr wrap="square">
            <a:spAutoFit/>
          </a:bodyPr>
          <a:lstStyle/>
          <a:p>
            <a:pPr marL="0" marR="0" algn="ctr">
              <a:lnSpc>
                <a:spcPct val="120000"/>
              </a:lnSpc>
              <a:spcBef>
                <a:spcPts val="780"/>
              </a:spcBef>
              <a:buNone/>
            </a:pPr>
            <a:r>
              <a:rPr lang="zh-CN" altLang="en-US" sz="1800" b="1" kern="100" dirty="0">
                <a:effectLst/>
                <a:latin typeface="宋体" panose="02010600030101010101" pitchFamily="2" charset="-122"/>
                <a:ea typeface="宋体" panose="02010600030101010101" pitchFamily="2" charset="-122"/>
              </a:rPr>
              <a:t>表</a:t>
            </a:r>
            <a:r>
              <a:rPr lang="en-US" altLang="zh-CN" sz="1800" b="1" kern="100" dirty="0">
                <a:effectLst/>
                <a:latin typeface="Times New Roman" panose="02020603050405020304" pitchFamily="18" charset="0"/>
              </a:rPr>
              <a:t>12</a:t>
            </a:r>
            <a:r>
              <a:rPr lang="en-US" altLang="zh-CN" sz="1800" b="1" kern="100" dirty="0">
                <a:effectLst/>
                <a:latin typeface="Times New Roman" panose="02020603050405020304" pitchFamily="18" charset="0"/>
                <a:ea typeface="宋体" panose="02010600030101010101" pitchFamily="2" charset="-122"/>
              </a:rPr>
              <a:t>-</a:t>
            </a:r>
            <a:r>
              <a:rPr lang="en-US" altLang="zh-CN" sz="1800" b="1" kern="100" dirty="0">
                <a:effectLst/>
                <a:latin typeface="Times New Roman" panose="02020603050405020304" pitchFamily="18" charset="0"/>
              </a:rPr>
              <a:t>6  </a:t>
            </a:r>
            <a:r>
              <a:rPr lang="zh-CN" altLang="en-US" sz="1800" b="1" kern="100" dirty="0">
                <a:effectLst/>
                <a:latin typeface="宋体" panose="02010600030101010101" pitchFamily="2" charset="-122"/>
                <a:ea typeface="宋体" panose="02010600030101010101" pitchFamily="2" charset="-122"/>
              </a:rPr>
              <a:t>按经济性质与政府职能的中国财政支出分类</a:t>
            </a:r>
            <a:endParaRPr lang="zh-CN" altLang="en-US" sz="1800" kern="100" dirty="0">
              <a:effectLst/>
              <a:latin typeface="Times New Roman" panose="02020603050405020304" pitchFamily="18" charset="0"/>
            </a:endParaRPr>
          </a:p>
        </p:txBody>
      </p:sp>
      <p:sp>
        <p:nvSpPr>
          <p:cNvPr id="7" name="文本框 6">
            <a:extLst>
              <a:ext uri="{FF2B5EF4-FFF2-40B4-BE49-F238E27FC236}">
                <a16:creationId xmlns:a16="http://schemas.microsoft.com/office/drawing/2014/main" id="{E59ECD41-4E79-5135-A275-49ED23B2A148}"/>
              </a:ext>
            </a:extLst>
          </p:cNvPr>
          <p:cNvSpPr txBox="1"/>
          <p:nvPr/>
        </p:nvSpPr>
        <p:spPr>
          <a:xfrm>
            <a:off x="1304186" y="1617363"/>
            <a:ext cx="11395275" cy="738664"/>
          </a:xfrm>
          <a:prstGeom prst="rect">
            <a:avLst/>
          </a:prstGeom>
          <a:noFill/>
        </p:spPr>
        <p:txBody>
          <a:bodyPr wrap="square" rtlCol="0">
            <a:spAutoFit/>
          </a:bodyPr>
          <a:lstStyle/>
          <a:p>
            <a:r>
              <a:rPr lang="zh-CN" altLang="en-US" sz="2400" dirty="0">
                <a:latin typeface="华文楷体" panose="02010600040101010101" pitchFamily="2" charset="-122"/>
                <a:ea typeface="华文楷体" panose="02010600040101010101" pitchFamily="2" charset="-122"/>
              </a:rPr>
              <a:t>我国财政支出按经济性质分为</a:t>
            </a:r>
            <a:r>
              <a:rPr lang="en-US" altLang="zh-CN" sz="2400" dirty="0">
                <a:latin typeface="华文楷体" panose="02010600040101010101" pitchFamily="2" charset="-122"/>
                <a:ea typeface="华文楷体" panose="02010600040101010101" pitchFamily="2" charset="-122"/>
              </a:rPr>
              <a:t>12</a:t>
            </a:r>
            <a:r>
              <a:rPr lang="zh-CN" altLang="en-US" sz="2400" dirty="0">
                <a:latin typeface="华文楷体" panose="02010600040101010101" pitchFamily="2" charset="-122"/>
                <a:ea typeface="华文楷体" panose="02010600040101010101" pitchFamily="2" charset="-122"/>
              </a:rPr>
              <a:t>类，按政府职能分为</a:t>
            </a:r>
            <a:r>
              <a:rPr lang="en-US" altLang="zh-CN" sz="2400" dirty="0">
                <a:latin typeface="华文楷体" panose="02010600040101010101" pitchFamily="2" charset="-122"/>
                <a:ea typeface="华文楷体" panose="02010600040101010101" pitchFamily="2" charset="-122"/>
              </a:rPr>
              <a:t>26</a:t>
            </a:r>
            <a:r>
              <a:rPr lang="zh-CN" altLang="en-US" sz="2400" dirty="0">
                <a:latin typeface="华文楷体" panose="02010600040101010101" pitchFamily="2" charset="-122"/>
                <a:ea typeface="华文楷体" panose="02010600040101010101" pitchFamily="2" charset="-122"/>
              </a:rPr>
              <a:t>类，详见表</a:t>
            </a:r>
            <a:r>
              <a:rPr lang="en-US" altLang="zh-CN" sz="2400" dirty="0">
                <a:latin typeface="华文楷体" panose="02010600040101010101" pitchFamily="2" charset="-122"/>
                <a:ea typeface="华文楷体" panose="02010600040101010101" pitchFamily="2" charset="-122"/>
              </a:rPr>
              <a:t>12-6</a:t>
            </a:r>
            <a:r>
              <a:rPr lang="zh-CN" altLang="en-US" sz="2400" dirty="0">
                <a:latin typeface="华文楷体" panose="02010600040101010101" pitchFamily="2" charset="-122"/>
                <a:ea typeface="华文楷体" panose="02010600040101010101" pitchFamily="2" charset="-122"/>
              </a:rPr>
              <a:t>。</a:t>
            </a:r>
          </a:p>
          <a:p>
            <a:endParaRPr lang="zh-CN" altLang="en-US" dirty="0"/>
          </a:p>
        </p:txBody>
      </p:sp>
    </p:spTree>
    <p:extLst>
      <p:ext uri="{BB962C8B-B14F-4D97-AF65-F5344CB8AC3E}">
        <p14:creationId xmlns:p14="http://schemas.microsoft.com/office/powerpoint/2010/main" val="8518176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604416" y="502430"/>
            <a:ext cx="9656341" cy="663949"/>
          </a:xfrm>
          <a:prstGeom prst="rect">
            <a:avLst/>
          </a:prstGeom>
        </p:spPr>
        <p:txBody>
          <a:bodyPr wrap="square">
            <a:noAutofit/>
          </a:bodyPr>
          <a:lstStyle/>
          <a:p>
            <a:pPr indent="252095" algn="just" defTabSz="266700">
              <a:lnSpc>
                <a:spcPct val="150000"/>
              </a:lnSpc>
              <a:spcBef>
                <a:spcPts val="700"/>
              </a:spcBef>
              <a:spcAft>
                <a:spcPct val="0"/>
              </a:spcAft>
            </a:pPr>
            <a:r>
              <a:rPr lang="en-US" sz="2400" dirty="0">
                <a:latin typeface="华文楷体" panose="02010600040101010101" charset="-122"/>
                <a:ea typeface="华文楷体" panose="02010600040101010101" charset="-122"/>
                <a:cs typeface="华文楷体" panose="02010600040101010101" charset="-122"/>
              </a:rPr>
              <a:t> </a:t>
            </a:r>
            <a:r>
              <a:rPr lang="en-US" sz="2400" dirty="0">
                <a:solidFill>
                  <a:schemeClr val="accent1"/>
                </a:solidFill>
                <a:latin typeface="华文楷体" panose="02010600040101010101" charset="-122"/>
                <a:ea typeface="华文楷体" panose="02010600040101010101" charset="-122"/>
                <a:cs typeface="华文楷体" panose="02010600040101010101" charset="-122"/>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rPr>
              <a:t>（一）预算分类规模及变化趋势</a:t>
            </a:r>
          </a:p>
          <a:p>
            <a:pPr indent="252095" algn="just" defTabSz="266700">
              <a:lnSpc>
                <a:spcPct val="150000"/>
              </a:lnSpc>
              <a:spcBef>
                <a:spcPts val="700"/>
              </a:spcBef>
              <a:spcAft>
                <a:spcPct val="0"/>
              </a:spcAft>
            </a:pPr>
            <a:endPar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p:txBody>
      </p:sp>
      <p:sp>
        <p:nvSpPr>
          <p:cNvPr id="11"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25</a:t>
            </a:fld>
            <a:endParaRPr lang="zh-CN" altLang="en-US" sz="2000" dirty="0">
              <a:solidFill>
                <a:schemeClr val="tx1"/>
              </a:solidFill>
            </a:endParaRPr>
          </a:p>
        </p:txBody>
      </p:sp>
      <p:sp>
        <p:nvSpPr>
          <p:cNvPr id="12" name="Rectangle 4" descr="浅色上对角线"/>
          <p:cNvSpPr>
            <a:spLocks noChangeArrowheads="1"/>
          </p:cNvSpPr>
          <p:nvPr/>
        </p:nvSpPr>
        <p:spPr bwMode="auto">
          <a:xfrm>
            <a:off x="604416" y="-16754"/>
            <a:ext cx="5872584"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二、中国财政支出规模与趋势分析</a:t>
            </a:r>
          </a:p>
        </p:txBody>
      </p:sp>
      <p:graphicFrame>
        <p:nvGraphicFramePr>
          <p:cNvPr id="4" name="表格 3">
            <a:extLst>
              <a:ext uri="{FF2B5EF4-FFF2-40B4-BE49-F238E27FC236}">
                <a16:creationId xmlns:a16="http://schemas.microsoft.com/office/drawing/2014/main" id="{85ED7344-E7F3-8955-DA3F-EC9AC405C3B6}"/>
              </a:ext>
            </a:extLst>
          </p:cNvPr>
          <p:cNvGraphicFramePr>
            <a:graphicFrameLocks noGrp="1"/>
          </p:cNvGraphicFramePr>
          <p:nvPr>
            <p:extLst>
              <p:ext uri="{D42A27DB-BD31-4B8C-83A1-F6EECF244321}">
                <p14:modId xmlns:p14="http://schemas.microsoft.com/office/powerpoint/2010/main" val="3480871063"/>
              </p:ext>
            </p:extLst>
          </p:nvPr>
        </p:nvGraphicFramePr>
        <p:xfrm>
          <a:off x="3990975" y="1067923"/>
          <a:ext cx="8201025" cy="5352668"/>
        </p:xfrm>
        <a:graphic>
          <a:graphicData uri="http://schemas.openxmlformats.org/drawingml/2006/table">
            <a:tbl>
              <a:tblPr>
                <a:tableStyleId>{5C22544A-7EE6-4342-B048-85BDC9FD1C3A}</a:tableStyleId>
              </a:tblPr>
              <a:tblGrid>
                <a:gridCol w="964195">
                  <a:extLst>
                    <a:ext uri="{9D8B030D-6E8A-4147-A177-3AD203B41FA5}">
                      <a16:colId xmlns:a16="http://schemas.microsoft.com/office/drawing/2014/main" val="1857165274"/>
                    </a:ext>
                  </a:extLst>
                </a:gridCol>
                <a:gridCol w="964195">
                  <a:extLst>
                    <a:ext uri="{9D8B030D-6E8A-4147-A177-3AD203B41FA5}">
                      <a16:colId xmlns:a16="http://schemas.microsoft.com/office/drawing/2014/main" val="3905726694"/>
                    </a:ext>
                  </a:extLst>
                </a:gridCol>
                <a:gridCol w="926187">
                  <a:extLst>
                    <a:ext uri="{9D8B030D-6E8A-4147-A177-3AD203B41FA5}">
                      <a16:colId xmlns:a16="http://schemas.microsoft.com/office/drawing/2014/main" val="692026358"/>
                    </a:ext>
                  </a:extLst>
                </a:gridCol>
                <a:gridCol w="926187">
                  <a:extLst>
                    <a:ext uri="{9D8B030D-6E8A-4147-A177-3AD203B41FA5}">
                      <a16:colId xmlns:a16="http://schemas.microsoft.com/office/drawing/2014/main" val="2422473545"/>
                    </a:ext>
                  </a:extLst>
                </a:gridCol>
                <a:gridCol w="887357">
                  <a:extLst>
                    <a:ext uri="{9D8B030D-6E8A-4147-A177-3AD203B41FA5}">
                      <a16:colId xmlns:a16="http://schemas.microsoft.com/office/drawing/2014/main" val="596751375"/>
                    </a:ext>
                  </a:extLst>
                </a:gridCol>
                <a:gridCol w="887357">
                  <a:extLst>
                    <a:ext uri="{9D8B030D-6E8A-4147-A177-3AD203B41FA5}">
                      <a16:colId xmlns:a16="http://schemas.microsoft.com/office/drawing/2014/main" val="2211995924"/>
                    </a:ext>
                  </a:extLst>
                </a:gridCol>
                <a:gridCol w="966675">
                  <a:extLst>
                    <a:ext uri="{9D8B030D-6E8A-4147-A177-3AD203B41FA5}">
                      <a16:colId xmlns:a16="http://schemas.microsoft.com/office/drawing/2014/main" val="3364952309"/>
                    </a:ext>
                  </a:extLst>
                </a:gridCol>
                <a:gridCol w="966675">
                  <a:extLst>
                    <a:ext uri="{9D8B030D-6E8A-4147-A177-3AD203B41FA5}">
                      <a16:colId xmlns:a16="http://schemas.microsoft.com/office/drawing/2014/main" val="1149139870"/>
                    </a:ext>
                  </a:extLst>
                </a:gridCol>
                <a:gridCol w="712197">
                  <a:extLst>
                    <a:ext uri="{9D8B030D-6E8A-4147-A177-3AD203B41FA5}">
                      <a16:colId xmlns:a16="http://schemas.microsoft.com/office/drawing/2014/main" val="9818823"/>
                    </a:ext>
                  </a:extLst>
                </a:gridCol>
              </a:tblGrid>
              <a:tr h="405539">
                <a:tc rowSpan="2">
                  <a:txBody>
                    <a:bodyPr/>
                    <a:lstStyle/>
                    <a:p>
                      <a:pPr marL="0" marR="0" algn="ctr">
                        <a:buNone/>
                      </a:pPr>
                      <a:r>
                        <a:rPr lang="zh-CN" altLang="en-US" sz="1400" b="1" kern="100" dirty="0">
                          <a:effectLst/>
                          <a:latin typeface="+mn-ea"/>
                          <a:ea typeface="+mn-ea"/>
                        </a:rPr>
                        <a:t>年份</a:t>
                      </a:r>
                    </a:p>
                  </a:txBody>
                  <a:tcPr marL="57507" marR="57507" marT="38338" marB="38338" anchor="ctr"/>
                </a:tc>
                <a:tc gridSpan="2">
                  <a:txBody>
                    <a:bodyPr/>
                    <a:lstStyle/>
                    <a:p>
                      <a:pPr marL="0" marR="0" algn="ctr">
                        <a:buNone/>
                      </a:pPr>
                      <a:r>
                        <a:rPr lang="zh-CN" altLang="en-US" sz="1400" b="1" kern="100" dirty="0">
                          <a:effectLst/>
                          <a:latin typeface="+mn-ea"/>
                          <a:ea typeface="+mn-ea"/>
                        </a:rPr>
                        <a:t>一般公共预算</a:t>
                      </a:r>
                    </a:p>
                  </a:txBody>
                  <a:tcPr marL="57507" marR="57507" marT="38338" marB="38338" anchor="ctr"/>
                </a:tc>
                <a:tc hMerge="1">
                  <a:txBody>
                    <a:bodyPr/>
                    <a:lstStyle/>
                    <a:p>
                      <a:endParaRPr lang="zh-CN" altLang="en-US"/>
                    </a:p>
                  </a:txBody>
                  <a:tcPr/>
                </a:tc>
                <a:tc gridSpan="2">
                  <a:txBody>
                    <a:bodyPr/>
                    <a:lstStyle/>
                    <a:p>
                      <a:pPr marL="0" marR="0" algn="ctr">
                        <a:buNone/>
                      </a:pPr>
                      <a:r>
                        <a:rPr lang="zh-CN" altLang="en-US" sz="1400" b="1" kern="100" dirty="0">
                          <a:effectLst/>
                          <a:latin typeface="+mn-ea"/>
                          <a:ea typeface="+mn-ea"/>
                        </a:rPr>
                        <a:t>政府性基金决算</a:t>
                      </a:r>
                    </a:p>
                  </a:txBody>
                  <a:tcPr marL="57507" marR="57507" marT="38338" marB="38338" anchor="ctr"/>
                </a:tc>
                <a:tc hMerge="1">
                  <a:txBody>
                    <a:bodyPr/>
                    <a:lstStyle/>
                    <a:p>
                      <a:endParaRPr lang="zh-CN" altLang="en-US"/>
                    </a:p>
                  </a:txBody>
                  <a:tcPr/>
                </a:tc>
                <a:tc gridSpan="2">
                  <a:txBody>
                    <a:bodyPr/>
                    <a:lstStyle/>
                    <a:p>
                      <a:pPr marL="0" marR="0" algn="ctr">
                        <a:buNone/>
                      </a:pPr>
                      <a:r>
                        <a:rPr lang="zh-CN" altLang="en-US" sz="1400" b="1" kern="100" dirty="0">
                          <a:effectLst/>
                          <a:latin typeface="+mn-ea"/>
                          <a:ea typeface="+mn-ea"/>
                        </a:rPr>
                        <a:t>国有资本经营决算</a:t>
                      </a:r>
                    </a:p>
                  </a:txBody>
                  <a:tcPr marL="57507" marR="57507" marT="38338" marB="38338" anchor="ctr"/>
                </a:tc>
                <a:tc hMerge="1">
                  <a:txBody>
                    <a:bodyPr/>
                    <a:lstStyle/>
                    <a:p>
                      <a:endParaRPr lang="zh-CN" altLang="en-US"/>
                    </a:p>
                  </a:txBody>
                  <a:tcPr/>
                </a:tc>
                <a:tc gridSpan="2">
                  <a:txBody>
                    <a:bodyPr/>
                    <a:lstStyle/>
                    <a:p>
                      <a:pPr marL="0" marR="0" algn="ctr">
                        <a:buNone/>
                      </a:pPr>
                      <a:r>
                        <a:rPr lang="zh-CN" altLang="en-US" sz="1400" b="1" kern="100" dirty="0">
                          <a:effectLst/>
                          <a:latin typeface="+mn-ea"/>
                          <a:ea typeface="+mn-ea"/>
                        </a:rPr>
                        <a:t>社会保险基金决算</a:t>
                      </a:r>
                    </a:p>
                  </a:txBody>
                  <a:tcPr marL="57507" marR="57507" marT="38338" marB="38338" anchor="ctr"/>
                </a:tc>
                <a:tc hMerge="1">
                  <a:txBody>
                    <a:bodyPr/>
                    <a:lstStyle/>
                    <a:p>
                      <a:endParaRPr lang="zh-CN" altLang="en-US"/>
                    </a:p>
                  </a:txBody>
                  <a:tcPr/>
                </a:tc>
                <a:extLst>
                  <a:ext uri="{0D108BD9-81ED-4DB2-BD59-A6C34878D82A}">
                    <a16:rowId xmlns:a16="http://schemas.microsoft.com/office/drawing/2014/main" val="1270075827"/>
                  </a:ext>
                </a:extLst>
              </a:tr>
              <a:tr h="273640">
                <a:tc vMerge="1">
                  <a:txBody>
                    <a:bodyPr/>
                    <a:lstStyle/>
                    <a:p>
                      <a:endParaRPr lang="zh-CN" altLang="en-US"/>
                    </a:p>
                  </a:txBody>
                  <a:tcPr/>
                </a:tc>
                <a:tc>
                  <a:txBody>
                    <a:bodyPr/>
                    <a:lstStyle/>
                    <a:p>
                      <a:pPr marL="0" marR="0" algn="ctr">
                        <a:buNone/>
                      </a:pPr>
                      <a:r>
                        <a:rPr lang="zh-CN" altLang="en-US" sz="1400" b="1" kern="100" dirty="0">
                          <a:effectLst/>
                          <a:latin typeface="+mn-ea"/>
                          <a:ea typeface="+mn-ea"/>
                        </a:rPr>
                        <a:t>规模</a:t>
                      </a:r>
                    </a:p>
                  </a:txBody>
                  <a:tcPr marL="57507" marR="57507" marT="38338" marB="38338" anchor="b"/>
                </a:tc>
                <a:tc>
                  <a:txBody>
                    <a:bodyPr/>
                    <a:lstStyle/>
                    <a:p>
                      <a:pPr marL="0" marR="0" algn="ctr">
                        <a:buNone/>
                      </a:pPr>
                      <a:r>
                        <a:rPr lang="zh-CN" altLang="en-US" sz="1400" b="1" kern="100" dirty="0">
                          <a:effectLst/>
                          <a:latin typeface="+mn-ea"/>
                          <a:ea typeface="+mn-ea"/>
                        </a:rPr>
                        <a:t>增速</a:t>
                      </a:r>
                    </a:p>
                  </a:txBody>
                  <a:tcPr marL="57507" marR="57507" marT="38338" marB="38338" anchor="ctr"/>
                </a:tc>
                <a:tc>
                  <a:txBody>
                    <a:bodyPr/>
                    <a:lstStyle/>
                    <a:p>
                      <a:pPr marL="0" marR="0" algn="ctr">
                        <a:buNone/>
                      </a:pPr>
                      <a:r>
                        <a:rPr lang="zh-CN" altLang="en-US" sz="1400" b="1" kern="100" dirty="0">
                          <a:effectLst/>
                          <a:latin typeface="+mn-ea"/>
                          <a:ea typeface="+mn-ea"/>
                        </a:rPr>
                        <a:t>规模</a:t>
                      </a:r>
                    </a:p>
                  </a:txBody>
                  <a:tcPr marL="57507" marR="57507" marT="38338" marB="38338" anchor="b"/>
                </a:tc>
                <a:tc>
                  <a:txBody>
                    <a:bodyPr/>
                    <a:lstStyle/>
                    <a:p>
                      <a:pPr marL="0" marR="0" algn="ctr">
                        <a:buNone/>
                      </a:pPr>
                      <a:r>
                        <a:rPr lang="zh-CN" altLang="en-US" sz="1400" b="1" kern="100">
                          <a:effectLst/>
                          <a:latin typeface="+mn-ea"/>
                          <a:ea typeface="+mn-ea"/>
                        </a:rPr>
                        <a:t>增速</a:t>
                      </a:r>
                    </a:p>
                  </a:txBody>
                  <a:tcPr marL="57507" marR="57507" marT="38338" marB="38338" anchor="ctr"/>
                </a:tc>
                <a:tc>
                  <a:txBody>
                    <a:bodyPr/>
                    <a:lstStyle/>
                    <a:p>
                      <a:pPr marL="0" marR="0" algn="ctr">
                        <a:buNone/>
                      </a:pPr>
                      <a:r>
                        <a:rPr lang="zh-CN" altLang="en-US" sz="1400" b="1" kern="100">
                          <a:effectLst/>
                          <a:latin typeface="+mn-ea"/>
                          <a:ea typeface="+mn-ea"/>
                        </a:rPr>
                        <a:t>规模</a:t>
                      </a:r>
                    </a:p>
                  </a:txBody>
                  <a:tcPr marL="57507" marR="57507" marT="38338" marB="38338" anchor="b"/>
                </a:tc>
                <a:tc>
                  <a:txBody>
                    <a:bodyPr/>
                    <a:lstStyle/>
                    <a:p>
                      <a:pPr marL="0" marR="0" algn="ctr">
                        <a:buNone/>
                      </a:pPr>
                      <a:r>
                        <a:rPr lang="zh-CN" altLang="en-US" sz="1400" b="1" kern="100">
                          <a:effectLst/>
                          <a:latin typeface="+mn-ea"/>
                          <a:ea typeface="+mn-ea"/>
                        </a:rPr>
                        <a:t>增速</a:t>
                      </a:r>
                    </a:p>
                  </a:txBody>
                  <a:tcPr marL="57507" marR="57507" marT="38338" marB="38338" anchor="ctr"/>
                </a:tc>
                <a:tc>
                  <a:txBody>
                    <a:bodyPr/>
                    <a:lstStyle/>
                    <a:p>
                      <a:pPr marL="0" marR="0" algn="ctr">
                        <a:buNone/>
                      </a:pPr>
                      <a:r>
                        <a:rPr lang="zh-CN" altLang="en-US" sz="1400" b="1" kern="100">
                          <a:effectLst/>
                          <a:latin typeface="+mn-ea"/>
                          <a:ea typeface="+mn-ea"/>
                        </a:rPr>
                        <a:t>规模</a:t>
                      </a:r>
                    </a:p>
                  </a:txBody>
                  <a:tcPr marL="57507" marR="57507" marT="38338" marB="38338" anchor="b"/>
                </a:tc>
                <a:tc>
                  <a:txBody>
                    <a:bodyPr/>
                    <a:lstStyle/>
                    <a:p>
                      <a:pPr marL="0" marR="0" algn="ctr">
                        <a:buNone/>
                      </a:pPr>
                      <a:r>
                        <a:rPr lang="zh-CN" altLang="en-US" sz="1400" b="1" kern="100" dirty="0">
                          <a:effectLst/>
                          <a:latin typeface="+mn-ea"/>
                          <a:ea typeface="+mn-ea"/>
                        </a:rPr>
                        <a:t>增速</a:t>
                      </a:r>
                    </a:p>
                  </a:txBody>
                  <a:tcPr marL="57507" marR="57507" marT="38338" marB="38338" anchor="ctr"/>
                </a:tc>
                <a:extLst>
                  <a:ext uri="{0D108BD9-81ED-4DB2-BD59-A6C34878D82A}">
                    <a16:rowId xmlns:a16="http://schemas.microsoft.com/office/drawing/2014/main" val="3796294083"/>
                  </a:ext>
                </a:extLst>
              </a:tr>
              <a:tr h="405539">
                <a:tc>
                  <a:txBody>
                    <a:bodyPr/>
                    <a:lstStyle/>
                    <a:p>
                      <a:pPr marL="0" marR="0" algn="ctr">
                        <a:buNone/>
                      </a:pPr>
                      <a:r>
                        <a:rPr lang="en-US" altLang="zh-CN" sz="1400" b="1" kern="100" dirty="0">
                          <a:effectLst/>
                          <a:latin typeface="+mn-ea"/>
                          <a:ea typeface="+mn-ea"/>
                        </a:rPr>
                        <a:t>2013</a:t>
                      </a:r>
                    </a:p>
                  </a:txBody>
                  <a:tcPr marL="57507" marR="57507" marT="38338" marB="38338" anchor="ctr"/>
                </a:tc>
                <a:tc>
                  <a:txBody>
                    <a:bodyPr/>
                    <a:lstStyle/>
                    <a:p>
                      <a:pPr marL="0" marR="0" algn="ctr">
                        <a:buNone/>
                      </a:pPr>
                      <a:r>
                        <a:rPr lang="en-US" altLang="zh-CN" sz="1400" b="1" kern="100">
                          <a:effectLst/>
                          <a:latin typeface="+mn-ea"/>
                          <a:ea typeface="+mn-ea"/>
                        </a:rPr>
                        <a:t>140212.10</a:t>
                      </a:r>
                      <a:endParaRPr lang="zh-CN" altLang="en-US" sz="1400" b="1" kern="100">
                        <a:effectLst/>
                        <a:latin typeface="+mn-ea"/>
                        <a:ea typeface="+mn-ea"/>
                      </a:endParaRPr>
                    </a:p>
                  </a:txBody>
                  <a:tcPr marL="57507" marR="57507" marT="38338" marB="38338" anchor="ctr"/>
                </a:tc>
                <a:tc>
                  <a:txBody>
                    <a:bodyPr/>
                    <a:lstStyle/>
                    <a:p>
                      <a:pPr marL="0" marR="0" algn="ctr">
                        <a:buNone/>
                      </a:pPr>
                      <a:r>
                        <a:rPr lang="zh-CN" altLang="en-US" sz="1400" b="1" kern="100" dirty="0">
                          <a:effectLst/>
                          <a:latin typeface="+mn-ea"/>
                          <a:ea typeface="+mn-ea"/>
                        </a:rPr>
                        <a:t> </a:t>
                      </a:r>
                    </a:p>
                  </a:txBody>
                  <a:tcPr marL="57507" marR="57507" marT="38338" marB="38338" anchor="ctr"/>
                </a:tc>
                <a:tc>
                  <a:txBody>
                    <a:bodyPr/>
                    <a:lstStyle/>
                    <a:p>
                      <a:pPr marL="0" marR="0" algn="ctr">
                        <a:buNone/>
                      </a:pPr>
                      <a:r>
                        <a:rPr lang="en-US" altLang="zh-CN" sz="1400" b="1" kern="100" dirty="0">
                          <a:effectLst/>
                          <a:latin typeface="+mn-ea"/>
                          <a:ea typeface="+mn-ea"/>
                        </a:rPr>
                        <a:t>50500.86</a:t>
                      </a:r>
                      <a:endParaRPr lang="zh-CN" altLang="en-US" sz="1400" b="1" kern="100" dirty="0">
                        <a:effectLst/>
                        <a:latin typeface="+mn-ea"/>
                        <a:ea typeface="+mn-ea"/>
                      </a:endParaRPr>
                    </a:p>
                  </a:txBody>
                  <a:tcPr marL="57507" marR="57507" marT="38338" marB="38338" anchor="ctr"/>
                </a:tc>
                <a:tc>
                  <a:txBody>
                    <a:bodyPr/>
                    <a:lstStyle/>
                    <a:p>
                      <a:pPr marL="0" marR="0" algn="ctr">
                        <a:buNone/>
                      </a:pPr>
                      <a:r>
                        <a:rPr lang="zh-CN" altLang="en-US" sz="1400" b="1" kern="100" dirty="0">
                          <a:effectLst/>
                          <a:latin typeface="+mn-ea"/>
                          <a:ea typeface="+mn-ea"/>
                        </a:rPr>
                        <a:t> </a:t>
                      </a:r>
                    </a:p>
                  </a:txBody>
                  <a:tcPr marL="57507" marR="57507" marT="38338" marB="38338" anchor="ctr"/>
                </a:tc>
                <a:tc>
                  <a:txBody>
                    <a:bodyPr/>
                    <a:lstStyle/>
                    <a:p>
                      <a:pPr marL="0" marR="0" algn="ctr">
                        <a:buNone/>
                      </a:pPr>
                      <a:r>
                        <a:rPr lang="en-US" altLang="zh-CN" sz="1400" b="1" kern="100">
                          <a:effectLst/>
                          <a:latin typeface="+mn-ea"/>
                          <a:ea typeface="+mn-ea"/>
                        </a:rPr>
                        <a:t>1561.52</a:t>
                      </a:r>
                      <a:endParaRPr lang="zh-CN" altLang="en-US" sz="1400" b="1" kern="100">
                        <a:effectLst/>
                        <a:latin typeface="+mn-ea"/>
                        <a:ea typeface="+mn-ea"/>
                      </a:endParaRPr>
                    </a:p>
                  </a:txBody>
                  <a:tcPr marL="57507" marR="57507" marT="38338" marB="38338" anchor="ctr"/>
                </a:tc>
                <a:tc>
                  <a:txBody>
                    <a:bodyPr/>
                    <a:lstStyle/>
                    <a:p>
                      <a:pPr marL="0" marR="0" algn="ctr">
                        <a:buNone/>
                      </a:pPr>
                      <a:r>
                        <a:rPr lang="zh-CN" altLang="en-US" sz="1400" b="1" kern="100">
                          <a:effectLst/>
                          <a:latin typeface="+mn-ea"/>
                          <a:ea typeface="+mn-ea"/>
                        </a:rPr>
                        <a:t> </a:t>
                      </a:r>
                    </a:p>
                  </a:txBody>
                  <a:tcPr marL="57507" marR="57507" marT="38338" marB="38338" anchor="ctr"/>
                </a:tc>
                <a:tc>
                  <a:txBody>
                    <a:bodyPr/>
                    <a:lstStyle/>
                    <a:p>
                      <a:pPr marL="0" marR="0" algn="ctr">
                        <a:buNone/>
                      </a:pPr>
                      <a:r>
                        <a:rPr lang="en-US" altLang="zh-CN" sz="1400" b="1" kern="100">
                          <a:effectLst/>
                          <a:latin typeface="+mn-ea"/>
                          <a:ea typeface="+mn-ea"/>
                        </a:rPr>
                        <a:t>27916.30</a:t>
                      </a:r>
                      <a:endParaRPr lang="zh-CN" altLang="en-US" sz="1400" b="1" kern="100">
                        <a:effectLst/>
                        <a:latin typeface="+mn-ea"/>
                        <a:ea typeface="+mn-ea"/>
                      </a:endParaRPr>
                    </a:p>
                  </a:txBody>
                  <a:tcPr marL="57507" marR="57507" marT="38338" marB="38338" anchor="ctr"/>
                </a:tc>
                <a:tc>
                  <a:txBody>
                    <a:bodyPr/>
                    <a:lstStyle/>
                    <a:p>
                      <a:pPr marL="0" marR="0" algn="ctr">
                        <a:buNone/>
                      </a:pPr>
                      <a:r>
                        <a:rPr lang="zh-CN" altLang="en-US" sz="1400" b="1" kern="100">
                          <a:effectLst/>
                          <a:latin typeface="+mn-ea"/>
                          <a:ea typeface="+mn-ea"/>
                        </a:rPr>
                        <a:t> </a:t>
                      </a:r>
                    </a:p>
                  </a:txBody>
                  <a:tcPr marL="57507" marR="57507" marT="38338" marB="38338" anchor="ctr"/>
                </a:tc>
                <a:extLst>
                  <a:ext uri="{0D108BD9-81ED-4DB2-BD59-A6C34878D82A}">
                    <a16:rowId xmlns:a16="http://schemas.microsoft.com/office/drawing/2014/main" val="1637460920"/>
                  </a:ext>
                </a:extLst>
              </a:tr>
              <a:tr h="405539">
                <a:tc>
                  <a:txBody>
                    <a:bodyPr/>
                    <a:lstStyle/>
                    <a:p>
                      <a:pPr marL="0" marR="0" algn="ctr">
                        <a:buNone/>
                      </a:pPr>
                      <a:r>
                        <a:rPr lang="en-US" altLang="zh-CN" sz="1400" b="1" kern="100" dirty="0">
                          <a:effectLst/>
                          <a:latin typeface="+mn-ea"/>
                          <a:ea typeface="+mn-ea"/>
                        </a:rPr>
                        <a:t>2014</a:t>
                      </a:r>
                    </a:p>
                  </a:txBody>
                  <a:tcPr marL="57507" marR="57507" marT="38338" marB="38338" anchor="ctr"/>
                </a:tc>
                <a:tc>
                  <a:txBody>
                    <a:bodyPr/>
                    <a:lstStyle/>
                    <a:p>
                      <a:pPr marL="0" marR="0" algn="ctr">
                        <a:buNone/>
                      </a:pPr>
                      <a:r>
                        <a:rPr lang="en-US" altLang="zh-CN" sz="1400" b="1" kern="100" dirty="0">
                          <a:effectLst/>
                          <a:latin typeface="+mn-ea"/>
                          <a:ea typeface="+mn-ea"/>
                        </a:rPr>
                        <a:t>151785.56</a:t>
                      </a:r>
                      <a:endParaRPr lang="zh-CN" altLang="en-US" sz="1400" b="1" kern="100" dirty="0">
                        <a:effectLst/>
                        <a:latin typeface="+mn-ea"/>
                        <a:ea typeface="+mn-ea"/>
                      </a:endParaRPr>
                    </a:p>
                  </a:txBody>
                  <a:tcPr marL="57507" marR="57507" marT="38338" marB="38338" anchor="ctr"/>
                </a:tc>
                <a:tc>
                  <a:txBody>
                    <a:bodyPr/>
                    <a:lstStyle/>
                    <a:p>
                      <a:pPr marL="0" marR="0" algn="ctr">
                        <a:buNone/>
                      </a:pPr>
                      <a:r>
                        <a:rPr lang="en-US" altLang="zh-CN" sz="1400" b="1" kern="100" dirty="0">
                          <a:effectLst/>
                          <a:latin typeface="+mn-ea"/>
                          <a:ea typeface="+mn-ea"/>
                        </a:rPr>
                        <a:t>8.30</a:t>
                      </a:r>
                      <a:endParaRPr lang="zh-CN" altLang="en-US" sz="1400" b="1" kern="100" dirty="0">
                        <a:effectLst/>
                        <a:latin typeface="+mn-ea"/>
                        <a:ea typeface="+mn-ea"/>
                      </a:endParaRPr>
                    </a:p>
                  </a:txBody>
                  <a:tcPr marL="57507" marR="57507" marT="38338" marB="38338" anchor="ctr"/>
                </a:tc>
                <a:tc>
                  <a:txBody>
                    <a:bodyPr/>
                    <a:lstStyle/>
                    <a:p>
                      <a:pPr marL="0" marR="0" algn="ctr">
                        <a:buNone/>
                      </a:pPr>
                      <a:r>
                        <a:rPr lang="en-US" altLang="zh-CN" sz="1400" b="1" kern="100" dirty="0">
                          <a:effectLst/>
                          <a:latin typeface="+mn-ea"/>
                          <a:ea typeface="+mn-ea"/>
                        </a:rPr>
                        <a:t>51463.83</a:t>
                      </a:r>
                    </a:p>
                  </a:txBody>
                  <a:tcPr marL="57507" marR="57507" marT="38338" marB="38338" anchor="ctr"/>
                </a:tc>
                <a:tc>
                  <a:txBody>
                    <a:bodyPr/>
                    <a:lstStyle/>
                    <a:p>
                      <a:pPr marL="0" marR="0" algn="ctr">
                        <a:buNone/>
                      </a:pPr>
                      <a:r>
                        <a:rPr lang="en-US" altLang="zh-CN" sz="1400" b="1" kern="100" dirty="0">
                          <a:effectLst/>
                          <a:latin typeface="+mn-ea"/>
                          <a:ea typeface="+mn-ea"/>
                        </a:rPr>
                        <a:t>1.91</a:t>
                      </a:r>
                    </a:p>
                  </a:txBody>
                  <a:tcPr marL="57507" marR="57507" marT="38338" marB="38338" anchor="ctr"/>
                </a:tc>
                <a:tc>
                  <a:txBody>
                    <a:bodyPr/>
                    <a:lstStyle/>
                    <a:p>
                      <a:pPr marL="0" marR="0" algn="ctr">
                        <a:buNone/>
                      </a:pPr>
                      <a:r>
                        <a:rPr lang="en-US" altLang="zh-CN" sz="1400" b="1" kern="100" dirty="0">
                          <a:effectLst/>
                          <a:latin typeface="+mn-ea"/>
                          <a:ea typeface="+mn-ea"/>
                        </a:rPr>
                        <a:t>2013.71</a:t>
                      </a:r>
                    </a:p>
                  </a:txBody>
                  <a:tcPr marL="57507" marR="57507" marT="38338" marB="38338" anchor="ctr"/>
                </a:tc>
                <a:tc>
                  <a:txBody>
                    <a:bodyPr/>
                    <a:lstStyle/>
                    <a:p>
                      <a:pPr marL="0" marR="0" algn="ctr">
                        <a:buNone/>
                      </a:pPr>
                      <a:r>
                        <a:rPr lang="en-US" altLang="zh-CN" sz="1400" b="1" kern="100">
                          <a:effectLst/>
                          <a:latin typeface="+mn-ea"/>
                          <a:ea typeface="+mn-ea"/>
                        </a:rPr>
                        <a:t>28.96</a:t>
                      </a:r>
                    </a:p>
                  </a:txBody>
                  <a:tcPr marL="57507" marR="57507" marT="38338" marB="38338" anchor="ctr"/>
                </a:tc>
                <a:tc>
                  <a:txBody>
                    <a:bodyPr/>
                    <a:lstStyle/>
                    <a:p>
                      <a:pPr marL="0" marR="0" algn="ctr">
                        <a:buNone/>
                      </a:pPr>
                      <a:r>
                        <a:rPr lang="en-US" altLang="zh-CN" sz="1400" b="1" kern="100">
                          <a:effectLst/>
                          <a:latin typeface="+mn-ea"/>
                          <a:ea typeface="+mn-ea"/>
                        </a:rPr>
                        <a:t>33002.70</a:t>
                      </a:r>
                    </a:p>
                  </a:txBody>
                  <a:tcPr marL="57507" marR="57507" marT="38338" marB="38338" anchor="ctr"/>
                </a:tc>
                <a:tc>
                  <a:txBody>
                    <a:bodyPr/>
                    <a:lstStyle/>
                    <a:p>
                      <a:pPr marL="0" marR="0" algn="ctr">
                        <a:buNone/>
                      </a:pPr>
                      <a:r>
                        <a:rPr lang="en-US" altLang="zh-CN" sz="1400" b="1" kern="100">
                          <a:effectLst/>
                          <a:latin typeface="+mn-ea"/>
                          <a:ea typeface="+mn-ea"/>
                        </a:rPr>
                        <a:t>18.22</a:t>
                      </a:r>
                      <a:endParaRPr lang="zh-CN" altLang="en-US" sz="1400" b="1" kern="100">
                        <a:effectLst/>
                        <a:latin typeface="+mn-ea"/>
                        <a:ea typeface="+mn-ea"/>
                      </a:endParaRPr>
                    </a:p>
                  </a:txBody>
                  <a:tcPr marL="57507" marR="57507" marT="38338" marB="38338" anchor="ctr"/>
                </a:tc>
                <a:extLst>
                  <a:ext uri="{0D108BD9-81ED-4DB2-BD59-A6C34878D82A}">
                    <a16:rowId xmlns:a16="http://schemas.microsoft.com/office/drawing/2014/main" val="295147458"/>
                  </a:ext>
                </a:extLst>
              </a:tr>
              <a:tr h="405539">
                <a:tc>
                  <a:txBody>
                    <a:bodyPr/>
                    <a:lstStyle/>
                    <a:p>
                      <a:pPr marL="0" marR="0" algn="ctr">
                        <a:buNone/>
                      </a:pPr>
                      <a:r>
                        <a:rPr lang="en-US" altLang="zh-CN" sz="1400" b="1" kern="100">
                          <a:effectLst/>
                          <a:latin typeface="+mn-ea"/>
                          <a:ea typeface="+mn-ea"/>
                        </a:rPr>
                        <a:t>2015</a:t>
                      </a:r>
                    </a:p>
                  </a:txBody>
                  <a:tcPr marL="57507" marR="57507" marT="38338" marB="38338" anchor="ctr"/>
                </a:tc>
                <a:tc>
                  <a:txBody>
                    <a:bodyPr/>
                    <a:lstStyle/>
                    <a:p>
                      <a:pPr marL="0" marR="0" algn="ctr">
                        <a:buNone/>
                      </a:pPr>
                      <a:r>
                        <a:rPr lang="en-US" altLang="zh-CN" sz="1400" b="1" kern="100" dirty="0">
                          <a:effectLst/>
                          <a:latin typeface="+mn-ea"/>
                          <a:ea typeface="+mn-ea"/>
                        </a:rPr>
                        <a:t>175877.77</a:t>
                      </a:r>
                      <a:endParaRPr lang="zh-CN" altLang="en-US" sz="1400" b="1" kern="100" dirty="0">
                        <a:effectLst/>
                        <a:latin typeface="+mn-ea"/>
                        <a:ea typeface="+mn-ea"/>
                      </a:endParaRPr>
                    </a:p>
                  </a:txBody>
                  <a:tcPr marL="57507" marR="57507" marT="38338" marB="38338" anchor="ctr"/>
                </a:tc>
                <a:tc>
                  <a:txBody>
                    <a:bodyPr/>
                    <a:lstStyle/>
                    <a:p>
                      <a:pPr marL="0" marR="0" algn="ctr">
                        <a:buNone/>
                      </a:pPr>
                      <a:r>
                        <a:rPr lang="en-US" altLang="zh-CN" sz="1400" b="1" kern="100">
                          <a:effectLst/>
                          <a:latin typeface="+mn-ea"/>
                          <a:ea typeface="+mn-ea"/>
                        </a:rPr>
                        <a:t>13.20</a:t>
                      </a:r>
                      <a:endParaRPr lang="zh-CN" altLang="en-US" sz="1400" b="1" kern="100">
                        <a:effectLst/>
                        <a:latin typeface="+mn-ea"/>
                        <a:ea typeface="+mn-ea"/>
                      </a:endParaRPr>
                    </a:p>
                  </a:txBody>
                  <a:tcPr marL="57507" marR="57507" marT="38338" marB="38338" anchor="ctr"/>
                </a:tc>
                <a:tc>
                  <a:txBody>
                    <a:bodyPr/>
                    <a:lstStyle/>
                    <a:p>
                      <a:pPr marL="0" marR="0" algn="ctr">
                        <a:buNone/>
                      </a:pPr>
                      <a:r>
                        <a:rPr lang="en-US" altLang="zh-CN" sz="1400" b="1" kern="100" dirty="0">
                          <a:effectLst/>
                          <a:latin typeface="+mn-ea"/>
                          <a:ea typeface="+mn-ea"/>
                        </a:rPr>
                        <a:t>42347.11</a:t>
                      </a:r>
                    </a:p>
                  </a:txBody>
                  <a:tcPr marL="57507" marR="57507" marT="38338" marB="38338" anchor="ctr"/>
                </a:tc>
                <a:tc>
                  <a:txBody>
                    <a:bodyPr/>
                    <a:lstStyle/>
                    <a:p>
                      <a:pPr marL="0" marR="0" algn="ctr">
                        <a:buNone/>
                      </a:pPr>
                      <a:r>
                        <a:rPr lang="en-US" altLang="zh-CN" sz="1400" b="1" kern="100" dirty="0">
                          <a:effectLst/>
                          <a:latin typeface="+mn-ea"/>
                          <a:ea typeface="+mn-ea"/>
                        </a:rPr>
                        <a:t>-17.71</a:t>
                      </a:r>
                    </a:p>
                  </a:txBody>
                  <a:tcPr marL="57507" marR="57507" marT="38338" marB="38338" anchor="ctr"/>
                </a:tc>
                <a:tc>
                  <a:txBody>
                    <a:bodyPr/>
                    <a:lstStyle/>
                    <a:p>
                      <a:pPr marL="0" marR="0" algn="ctr">
                        <a:buNone/>
                      </a:pPr>
                      <a:r>
                        <a:rPr lang="en-US" altLang="zh-CN" sz="1400" b="1" kern="100" dirty="0">
                          <a:effectLst/>
                          <a:latin typeface="+mn-ea"/>
                          <a:ea typeface="+mn-ea"/>
                        </a:rPr>
                        <a:t>2155.49</a:t>
                      </a:r>
                    </a:p>
                  </a:txBody>
                  <a:tcPr marL="57507" marR="57507" marT="38338" marB="38338" anchor="ctr"/>
                </a:tc>
                <a:tc>
                  <a:txBody>
                    <a:bodyPr/>
                    <a:lstStyle/>
                    <a:p>
                      <a:pPr marL="0" marR="0" algn="ctr">
                        <a:buNone/>
                      </a:pPr>
                      <a:r>
                        <a:rPr lang="en-US" altLang="zh-CN" sz="1400" b="1" kern="100" dirty="0">
                          <a:effectLst/>
                          <a:latin typeface="+mn-ea"/>
                          <a:ea typeface="+mn-ea"/>
                        </a:rPr>
                        <a:t>7.04</a:t>
                      </a:r>
                    </a:p>
                  </a:txBody>
                  <a:tcPr marL="57507" marR="57507" marT="38338" marB="38338" anchor="ctr"/>
                </a:tc>
                <a:tc>
                  <a:txBody>
                    <a:bodyPr/>
                    <a:lstStyle/>
                    <a:p>
                      <a:pPr marL="0" marR="0" algn="ctr">
                        <a:buNone/>
                      </a:pPr>
                      <a:r>
                        <a:rPr lang="en-US" altLang="zh-CN" sz="1400" b="1" kern="100">
                          <a:effectLst/>
                          <a:latin typeface="+mn-ea"/>
                          <a:ea typeface="+mn-ea"/>
                        </a:rPr>
                        <a:t>38988.10</a:t>
                      </a:r>
                    </a:p>
                  </a:txBody>
                  <a:tcPr marL="57507" marR="57507" marT="38338" marB="38338" anchor="ctr"/>
                </a:tc>
                <a:tc>
                  <a:txBody>
                    <a:bodyPr/>
                    <a:lstStyle/>
                    <a:p>
                      <a:pPr marL="0" marR="0" algn="ctr">
                        <a:buNone/>
                      </a:pPr>
                      <a:r>
                        <a:rPr lang="en-US" altLang="zh-CN" sz="1400" b="1" kern="100">
                          <a:effectLst/>
                          <a:latin typeface="+mn-ea"/>
                          <a:ea typeface="+mn-ea"/>
                        </a:rPr>
                        <a:t>18.14</a:t>
                      </a:r>
                      <a:endParaRPr lang="zh-CN" altLang="en-US" sz="1400" b="1" kern="100">
                        <a:effectLst/>
                        <a:latin typeface="+mn-ea"/>
                        <a:ea typeface="+mn-ea"/>
                      </a:endParaRPr>
                    </a:p>
                  </a:txBody>
                  <a:tcPr marL="57507" marR="57507" marT="38338" marB="38338" anchor="ctr"/>
                </a:tc>
                <a:extLst>
                  <a:ext uri="{0D108BD9-81ED-4DB2-BD59-A6C34878D82A}">
                    <a16:rowId xmlns:a16="http://schemas.microsoft.com/office/drawing/2014/main" val="4159973314"/>
                  </a:ext>
                </a:extLst>
              </a:tr>
              <a:tr h="405539">
                <a:tc>
                  <a:txBody>
                    <a:bodyPr/>
                    <a:lstStyle/>
                    <a:p>
                      <a:pPr marL="0" marR="0" algn="ctr">
                        <a:buNone/>
                      </a:pPr>
                      <a:r>
                        <a:rPr lang="en-US" altLang="zh-CN" sz="1400" b="1" kern="100">
                          <a:effectLst/>
                          <a:latin typeface="+mn-ea"/>
                          <a:ea typeface="+mn-ea"/>
                        </a:rPr>
                        <a:t>2016</a:t>
                      </a:r>
                    </a:p>
                  </a:txBody>
                  <a:tcPr marL="57507" marR="57507" marT="38338" marB="38338" anchor="ctr"/>
                </a:tc>
                <a:tc>
                  <a:txBody>
                    <a:bodyPr/>
                    <a:lstStyle/>
                    <a:p>
                      <a:pPr marL="0" marR="0" algn="ctr">
                        <a:buNone/>
                      </a:pPr>
                      <a:r>
                        <a:rPr lang="en-US" altLang="zh-CN" sz="1400" b="1" kern="100">
                          <a:effectLst/>
                          <a:latin typeface="+mn-ea"/>
                          <a:ea typeface="+mn-ea"/>
                        </a:rPr>
                        <a:t>187755.21</a:t>
                      </a:r>
                      <a:endParaRPr lang="zh-CN" altLang="en-US" sz="1400" b="1" kern="100">
                        <a:effectLst/>
                        <a:latin typeface="+mn-ea"/>
                        <a:ea typeface="+mn-ea"/>
                      </a:endParaRPr>
                    </a:p>
                  </a:txBody>
                  <a:tcPr marL="57507" marR="57507" marT="38338" marB="38338" anchor="ctr"/>
                </a:tc>
                <a:tc>
                  <a:txBody>
                    <a:bodyPr/>
                    <a:lstStyle/>
                    <a:p>
                      <a:pPr marL="0" marR="0" algn="ctr">
                        <a:buNone/>
                      </a:pPr>
                      <a:r>
                        <a:rPr lang="en-US" altLang="zh-CN" sz="1400" b="1" kern="100">
                          <a:effectLst/>
                          <a:latin typeface="+mn-ea"/>
                          <a:ea typeface="+mn-ea"/>
                        </a:rPr>
                        <a:t>6.30</a:t>
                      </a:r>
                      <a:endParaRPr lang="zh-CN" altLang="en-US" sz="1400" b="1" kern="100">
                        <a:effectLst/>
                        <a:latin typeface="+mn-ea"/>
                        <a:ea typeface="+mn-ea"/>
                      </a:endParaRPr>
                    </a:p>
                  </a:txBody>
                  <a:tcPr marL="57507" marR="57507" marT="38338" marB="38338" anchor="ctr"/>
                </a:tc>
                <a:tc>
                  <a:txBody>
                    <a:bodyPr/>
                    <a:lstStyle/>
                    <a:p>
                      <a:pPr marL="0" marR="0" algn="ctr">
                        <a:buNone/>
                      </a:pPr>
                      <a:r>
                        <a:rPr lang="en-US" altLang="zh-CN" sz="1400" b="1" kern="100">
                          <a:effectLst/>
                          <a:latin typeface="+mn-ea"/>
                          <a:ea typeface="+mn-ea"/>
                        </a:rPr>
                        <a:t>46878.32</a:t>
                      </a:r>
                    </a:p>
                  </a:txBody>
                  <a:tcPr marL="57507" marR="57507" marT="38338" marB="38338" anchor="ctr"/>
                </a:tc>
                <a:tc>
                  <a:txBody>
                    <a:bodyPr/>
                    <a:lstStyle/>
                    <a:p>
                      <a:pPr marL="0" marR="0" algn="ctr">
                        <a:buNone/>
                      </a:pPr>
                      <a:r>
                        <a:rPr lang="en-US" altLang="zh-CN" sz="1400" b="1" kern="100" dirty="0">
                          <a:effectLst/>
                          <a:latin typeface="+mn-ea"/>
                          <a:ea typeface="+mn-ea"/>
                        </a:rPr>
                        <a:t>10.70</a:t>
                      </a:r>
                    </a:p>
                  </a:txBody>
                  <a:tcPr marL="57507" marR="57507" marT="38338" marB="38338" anchor="ctr"/>
                </a:tc>
                <a:tc>
                  <a:txBody>
                    <a:bodyPr/>
                    <a:lstStyle/>
                    <a:p>
                      <a:pPr marL="0" marR="0" algn="ctr">
                        <a:buNone/>
                      </a:pPr>
                      <a:r>
                        <a:rPr lang="en-US" altLang="zh-CN" sz="1400" b="1" kern="100" dirty="0">
                          <a:effectLst/>
                          <a:latin typeface="+mn-ea"/>
                          <a:ea typeface="+mn-ea"/>
                        </a:rPr>
                        <a:t>2155.49</a:t>
                      </a:r>
                    </a:p>
                  </a:txBody>
                  <a:tcPr marL="57507" marR="57507" marT="38338" marB="38338" anchor="ctr"/>
                </a:tc>
                <a:tc>
                  <a:txBody>
                    <a:bodyPr/>
                    <a:lstStyle/>
                    <a:p>
                      <a:pPr marL="0" marR="0" algn="ctr">
                        <a:buNone/>
                      </a:pPr>
                      <a:r>
                        <a:rPr lang="en-US" altLang="zh-CN" sz="1400" b="1" kern="100" dirty="0">
                          <a:effectLst/>
                          <a:latin typeface="+mn-ea"/>
                          <a:ea typeface="+mn-ea"/>
                        </a:rPr>
                        <a:t>0.00</a:t>
                      </a:r>
                    </a:p>
                  </a:txBody>
                  <a:tcPr marL="57507" marR="57507" marT="38338" marB="38338" anchor="ctr"/>
                </a:tc>
                <a:tc>
                  <a:txBody>
                    <a:bodyPr/>
                    <a:lstStyle/>
                    <a:p>
                      <a:pPr marL="0" marR="0" algn="ctr">
                        <a:buNone/>
                      </a:pPr>
                      <a:r>
                        <a:rPr lang="en-US" altLang="zh-CN" sz="1400" b="1" kern="100">
                          <a:effectLst/>
                          <a:latin typeface="+mn-ea"/>
                          <a:ea typeface="+mn-ea"/>
                        </a:rPr>
                        <a:t>46888.40</a:t>
                      </a:r>
                    </a:p>
                  </a:txBody>
                  <a:tcPr marL="57507" marR="57507" marT="38338" marB="38338" anchor="ctr"/>
                </a:tc>
                <a:tc>
                  <a:txBody>
                    <a:bodyPr/>
                    <a:lstStyle/>
                    <a:p>
                      <a:pPr marL="0" marR="0" algn="ctr">
                        <a:buNone/>
                      </a:pPr>
                      <a:r>
                        <a:rPr lang="en-US" altLang="zh-CN" sz="1400" b="1" kern="100">
                          <a:effectLst/>
                          <a:latin typeface="+mn-ea"/>
                          <a:ea typeface="+mn-ea"/>
                        </a:rPr>
                        <a:t>20.26</a:t>
                      </a:r>
                      <a:endParaRPr lang="zh-CN" altLang="en-US" sz="1400" b="1" kern="100">
                        <a:effectLst/>
                        <a:latin typeface="+mn-ea"/>
                        <a:ea typeface="+mn-ea"/>
                      </a:endParaRPr>
                    </a:p>
                  </a:txBody>
                  <a:tcPr marL="57507" marR="57507" marT="38338" marB="38338" anchor="ctr"/>
                </a:tc>
                <a:extLst>
                  <a:ext uri="{0D108BD9-81ED-4DB2-BD59-A6C34878D82A}">
                    <a16:rowId xmlns:a16="http://schemas.microsoft.com/office/drawing/2014/main" val="2335936736"/>
                  </a:ext>
                </a:extLst>
              </a:tr>
              <a:tr h="405539">
                <a:tc>
                  <a:txBody>
                    <a:bodyPr/>
                    <a:lstStyle/>
                    <a:p>
                      <a:pPr marL="0" marR="0" algn="ctr">
                        <a:buNone/>
                      </a:pPr>
                      <a:r>
                        <a:rPr lang="en-US" altLang="zh-CN" sz="1400" b="1" kern="100">
                          <a:effectLst/>
                          <a:latin typeface="+mn-ea"/>
                          <a:ea typeface="+mn-ea"/>
                        </a:rPr>
                        <a:t>2017</a:t>
                      </a:r>
                    </a:p>
                  </a:txBody>
                  <a:tcPr marL="57507" marR="57507" marT="38338" marB="38338" anchor="ctr"/>
                </a:tc>
                <a:tc>
                  <a:txBody>
                    <a:bodyPr/>
                    <a:lstStyle/>
                    <a:p>
                      <a:pPr marL="0" marR="0" algn="ctr">
                        <a:buNone/>
                      </a:pPr>
                      <a:r>
                        <a:rPr lang="en-US" altLang="zh-CN" sz="1400" b="1" kern="100">
                          <a:effectLst/>
                          <a:latin typeface="+mn-ea"/>
                          <a:ea typeface="+mn-ea"/>
                        </a:rPr>
                        <a:t>203085.49</a:t>
                      </a:r>
                      <a:endParaRPr lang="zh-CN" altLang="en-US" sz="1400" b="1" kern="100">
                        <a:effectLst/>
                        <a:latin typeface="+mn-ea"/>
                        <a:ea typeface="+mn-ea"/>
                      </a:endParaRPr>
                    </a:p>
                  </a:txBody>
                  <a:tcPr marL="57507" marR="57507" marT="38338" marB="38338" anchor="ctr"/>
                </a:tc>
                <a:tc>
                  <a:txBody>
                    <a:bodyPr/>
                    <a:lstStyle/>
                    <a:p>
                      <a:pPr marL="0" marR="0" algn="ctr">
                        <a:buNone/>
                      </a:pPr>
                      <a:r>
                        <a:rPr lang="en-US" altLang="zh-CN" sz="1400" b="1" kern="100">
                          <a:effectLst/>
                          <a:latin typeface="+mn-ea"/>
                          <a:ea typeface="+mn-ea"/>
                        </a:rPr>
                        <a:t>7.60</a:t>
                      </a:r>
                      <a:endParaRPr lang="zh-CN" altLang="en-US" sz="1400" b="1" kern="100">
                        <a:effectLst/>
                        <a:latin typeface="+mn-ea"/>
                        <a:ea typeface="+mn-ea"/>
                      </a:endParaRPr>
                    </a:p>
                  </a:txBody>
                  <a:tcPr marL="57507" marR="57507" marT="38338" marB="38338" anchor="ctr"/>
                </a:tc>
                <a:tc>
                  <a:txBody>
                    <a:bodyPr/>
                    <a:lstStyle/>
                    <a:p>
                      <a:pPr marL="0" marR="0" algn="ctr">
                        <a:buNone/>
                      </a:pPr>
                      <a:r>
                        <a:rPr lang="en-US" altLang="zh-CN" sz="1400" b="1" kern="100">
                          <a:effectLst/>
                          <a:latin typeface="+mn-ea"/>
                          <a:ea typeface="+mn-ea"/>
                        </a:rPr>
                        <a:t>60968.59</a:t>
                      </a:r>
                    </a:p>
                  </a:txBody>
                  <a:tcPr marL="57507" marR="57507" marT="38338" marB="38338" anchor="ctr"/>
                </a:tc>
                <a:tc>
                  <a:txBody>
                    <a:bodyPr/>
                    <a:lstStyle/>
                    <a:p>
                      <a:pPr marL="0" marR="0" algn="ctr">
                        <a:buNone/>
                      </a:pPr>
                      <a:r>
                        <a:rPr lang="en-US" altLang="zh-CN" sz="1400" b="1" kern="100">
                          <a:effectLst/>
                          <a:latin typeface="+mn-ea"/>
                          <a:ea typeface="+mn-ea"/>
                        </a:rPr>
                        <a:t>30.06</a:t>
                      </a:r>
                    </a:p>
                  </a:txBody>
                  <a:tcPr marL="57507" marR="57507" marT="38338" marB="38338" anchor="ctr"/>
                </a:tc>
                <a:tc>
                  <a:txBody>
                    <a:bodyPr/>
                    <a:lstStyle/>
                    <a:p>
                      <a:pPr marL="0" marR="0" algn="ctr">
                        <a:buNone/>
                      </a:pPr>
                      <a:r>
                        <a:rPr lang="en-US" altLang="zh-CN" sz="1400" b="1" kern="100" dirty="0">
                          <a:effectLst/>
                          <a:latin typeface="+mn-ea"/>
                          <a:ea typeface="+mn-ea"/>
                        </a:rPr>
                        <a:t>2015.31</a:t>
                      </a:r>
                    </a:p>
                  </a:txBody>
                  <a:tcPr marL="57507" marR="57507" marT="38338" marB="38338" anchor="ctr"/>
                </a:tc>
                <a:tc>
                  <a:txBody>
                    <a:bodyPr/>
                    <a:lstStyle/>
                    <a:p>
                      <a:pPr marL="0" marR="0" algn="ctr">
                        <a:buNone/>
                      </a:pPr>
                      <a:r>
                        <a:rPr lang="en-US" altLang="zh-CN" sz="1400" b="1" kern="100" dirty="0">
                          <a:effectLst/>
                          <a:latin typeface="+mn-ea"/>
                          <a:ea typeface="+mn-ea"/>
                        </a:rPr>
                        <a:t>-6.50</a:t>
                      </a:r>
                    </a:p>
                  </a:txBody>
                  <a:tcPr marL="57507" marR="57507" marT="38338" marB="38338" anchor="ctr"/>
                </a:tc>
                <a:tc>
                  <a:txBody>
                    <a:bodyPr/>
                    <a:lstStyle/>
                    <a:p>
                      <a:pPr marL="0" marR="0" algn="ctr">
                        <a:buNone/>
                      </a:pPr>
                      <a:r>
                        <a:rPr lang="en-US" altLang="zh-CN" sz="1400" b="1" kern="100" dirty="0">
                          <a:effectLst/>
                          <a:latin typeface="+mn-ea"/>
                          <a:ea typeface="+mn-ea"/>
                        </a:rPr>
                        <a:t>57145.60</a:t>
                      </a:r>
                    </a:p>
                  </a:txBody>
                  <a:tcPr marL="57507" marR="57507" marT="38338" marB="38338" anchor="ctr"/>
                </a:tc>
                <a:tc>
                  <a:txBody>
                    <a:bodyPr/>
                    <a:lstStyle/>
                    <a:p>
                      <a:pPr marL="0" marR="0" algn="ctr">
                        <a:buNone/>
                      </a:pPr>
                      <a:r>
                        <a:rPr lang="en-US" altLang="zh-CN" sz="1400" b="1" kern="100" dirty="0">
                          <a:effectLst/>
                          <a:latin typeface="+mn-ea"/>
                          <a:ea typeface="+mn-ea"/>
                        </a:rPr>
                        <a:t>21.88</a:t>
                      </a:r>
                      <a:endParaRPr lang="zh-CN" altLang="en-US" sz="1400" b="1" kern="100" dirty="0">
                        <a:effectLst/>
                        <a:latin typeface="+mn-ea"/>
                        <a:ea typeface="+mn-ea"/>
                      </a:endParaRPr>
                    </a:p>
                  </a:txBody>
                  <a:tcPr marL="57507" marR="57507" marT="38338" marB="38338" anchor="ctr"/>
                </a:tc>
                <a:extLst>
                  <a:ext uri="{0D108BD9-81ED-4DB2-BD59-A6C34878D82A}">
                    <a16:rowId xmlns:a16="http://schemas.microsoft.com/office/drawing/2014/main" val="1289125145"/>
                  </a:ext>
                </a:extLst>
              </a:tr>
              <a:tr h="405539">
                <a:tc>
                  <a:txBody>
                    <a:bodyPr/>
                    <a:lstStyle/>
                    <a:p>
                      <a:pPr marL="0" marR="0" algn="ctr">
                        <a:buNone/>
                      </a:pPr>
                      <a:r>
                        <a:rPr lang="en-US" altLang="zh-CN" sz="1400" b="1" kern="100" dirty="0">
                          <a:effectLst/>
                          <a:latin typeface="+mn-ea"/>
                          <a:ea typeface="+mn-ea"/>
                        </a:rPr>
                        <a:t>2018</a:t>
                      </a:r>
                    </a:p>
                  </a:txBody>
                  <a:tcPr marL="57507" marR="57507" marT="38338" marB="38338" anchor="ctr"/>
                </a:tc>
                <a:tc>
                  <a:txBody>
                    <a:bodyPr/>
                    <a:lstStyle/>
                    <a:p>
                      <a:pPr marL="0" marR="0" algn="ctr">
                        <a:buNone/>
                      </a:pPr>
                      <a:r>
                        <a:rPr lang="en-US" altLang="zh-CN" sz="1400" b="1" kern="100">
                          <a:effectLst/>
                          <a:latin typeface="+mn-ea"/>
                          <a:ea typeface="+mn-ea"/>
                        </a:rPr>
                        <a:t>220904.13</a:t>
                      </a:r>
                      <a:endParaRPr lang="zh-CN" altLang="en-US" sz="1400" b="1" kern="100">
                        <a:effectLst/>
                        <a:latin typeface="+mn-ea"/>
                        <a:ea typeface="+mn-ea"/>
                      </a:endParaRPr>
                    </a:p>
                  </a:txBody>
                  <a:tcPr marL="57507" marR="57507" marT="38338" marB="38338" anchor="ctr"/>
                </a:tc>
                <a:tc>
                  <a:txBody>
                    <a:bodyPr/>
                    <a:lstStyle/>
                    <a:p>
                      <a:pPr marL="0" marR="0" algn="ctr">
                        <a:buNone/>
                      </a:pPr>
                      <a:r>
                        <a:rPr lang="en-US" altLang="zh-CN" sz="1400" b="1" kern="100">
                          <a:effectLst/>
                          <a:latin typeface="+mn-ea"/>
                          <a:ea typeface="+mn-ea"/>
                        </a:rPr>
                        <a:t>8.70</a:t>
                      </a:r>
                      <a:endParaRPr lang="zh-CN" altLang="en-US" sz="1400" b="1" kern="100">
                        <a:effectLst/>
                        <a:latin typeface="+mn-ea"/>
                        <a:ea typeface="+mn-ea"/>
                      </a:endParaRPr>
                    </a:p>
                  </a:txBody>
                  <a:tcPr marL="57507" marR="57507" marT="38338" marB="38338" anchor="ctr"/>
                </a:tc>
                <a:tc>
                  <a:txBody>
                    <a:bodyPr/>
                    <a:lstStyle/>
                    <a:p>
                      <a:pPr marL="0" marR="0" algn="ctr">
                        <a:buNone/>
                      </a:pPr>
                      <a:r>
                        <a:rPr lang="en-US" altLang="zh-CN" sz="1400" b="1" kern="100">
                          <a:effectLst/>
                          <a:latin typeface="+mn-ea"/>
                          <a:ea typeface="+mn-ea"/>
                        </a:rPr>
                        <a:t>80601.62</a:t>
                      </a:r>
                    </a:p>
                  </a:txBody>
                  <a:tcPr marL="57507" marR="57507" marT="38338" marB="38338" anchor="ctr"/>
                </a:tc>
                <a:tc>
                  <a:txBody>
                    <a:bodyPr/>
                    <a:lstStyle/>
                    <a:p>
                      <a:pPr marL="0" marR="0" algn="ctr">
                        <a:buNone/>
                      </a:pPr>
                      <a:r>
                        <a:rPr lang="en-US" altLang="zh-CN" sz="1400" b="1" kern="100">
                          <a:effectLst/>
                          <a:latin typeface="+mn-ea"/>
                          <a:ea typeface="+mn-ea"/>
                        </a:rPr>
                        <a:t>32.20</a:t>
                      </a:r>
                    </a:p>
                  </a:txBody>
                  <a:tcPr marL="57507" marR="57507" marT="38338" marB="38338" anchor="ctr"/>
                </a:tc>
                <a:tc>
                  <a:txBody>
                    <a:bodyPr/>
                    <a:lstStyle/>
                    <a:p>
                      <a:pPr marL="0" marR="0" algn="ctr">
                        <a:buNone/>
                      </a:pPr>
                      <a:r>
                        <a:rPr lang="en-US" altLang="zh-CN" sz="1400" b="1" kern="100">
                          <a:effectLst/>
                          <a:latin typeface="+mn-ea"/>
                          <a:ea typeface="+mn-ea"/>
                        </a:rPr>
                        <a:t>2153.28</a:t>
                      </a:r>
                    </a:p>
                  </a:txBody>
                  <a:tcPr marL="57507" marR="57507" marT="38338" marB="38338" anchor="ctr"/>
                </a:tc>
                <a:tc>
                  <a:txBody>
                    <a:bodyPr/>
                    <a:lstStyle/>
                    <a:p>
                      <a:pPr marL="0" marR="0" algn="ctr">
                        <a:buNone/>
                      </a:pPr>
                      <a:r>
                        <a:rPr lang="en-US" altLang="zh-CN" sz="1400" b="1" kern="100" dirty="0">
                          <a:effectLst/>
                          <a:latin typeface="+mn-ea"/>
                          <a:ea typeface="+mn-ea"/>
                        </a:rPr>
                        <a:t>6.85</a:t>
                      </a:r>
                    </a:p>
                  </a:txBody>
                  <a:tcPr marL="57507" marR="57507" marT="38338" marB="38338" anchor="ctr"/>
                </a:tc>
                <a:tc>
                  <a:txBody>
                    <a:bodyPr/>
                    <a:lstStyle/>
                    <a:p>
                      <a:pPr marL="0" marR="0" algn="ctr">
                        <a:buNone/>
                      </a:pPr>
                      <a:r>
                        <a:rPr lang="en-US" altLang="zh-CN" sz="1400" b="1" kern="100" dirty="0">
                          <a:effectLst/>
                          <a:latin typeface="+mn-ea"/>
                          <a:ea typeface="+mn-ea"/>
                        </a:rPr>
                        <a:t>67792.70</a:t>
                      </a:r>
                    </a:p>
                  </a:txBody>
                  <a:tcPr marL="57507" marR="57507" marT="38338" marB="38338" anchor="ctr"/>
                </a:tc>
                <a:tc>
                  <a:txBody>
                    <a:bodyPr/>
                    <a:lstStyle/>
                    <a:p>
                      <a:pPr marL="0" marR="0" algn="ctr">
                        <a:buNone/>
                      </a:pPr>
                      <a:r>
                        <a:rPr lang="en-US" altLang="zh-CN" sz="1400" b="1" kern="100">
                          <a:effectLst/>
                          <a:latin typeface="+mn-ea"/>
                          <a:ea typeface="+mn-ea"/>
                        </a:rPr>
                        <a:t>18.63</a:t>
                      </a:r>
                      <a:endParaRPr lang="zh-CN" altLang="en-US" sz="1400" b="1" kern="100">
                        <a:effectLst/>
                        <a:latin typeface="+mn-ea"/>
                        <a:ea typeface="+mn-ea"/>
                      </a:endParaRPr>
                    </a:p>
                  </a:txBody>
                  <a:tcPr marL="57507" marR="57507" marT="38338" marB="38338" anchor="ctr"/>
                </a:tc>
                <a:extLst>
                  <a:ext uri="{0D108BD9-81ED-4DB2-BD59-A6C34878D82A}">
                    <a16:rowId xmlns:a16="http://schemas.microsoft.com/office/drawing/2014/main" val="875375826"/>
                  </a:ext>
                </a:extLst>
              </a:tr>
              <a:tr h="405539">
                <a:tc>
                  <a:txBody>
                    <a:bodyPr/>
                    <a:lstStyle/>
                    <a:p>
                      <a:pPr marL="0" marR="0" algn="ctr">
                        <a:buNone/>
                      </a:pPr>
                      <a:r>
                        <a:rPr lang="en-US" altLang="zh-CN" sz="1400" b="1" kern="100">
                          <a:effectLst/>
                          <a:latin typeface="+mn-ea"/>
                          <a:ea typeface="+mn-ea"/>
                        </a:rPr>
                        <a:t>2019</a:t>
                      </a:r>
                    </a:p>
                  </a:txBody>
                  <a:tcPr marL="57507" marR="57507" marT="38338" marB="38338" anchor="ctr"/>
                </a:tc>
                <a:tc>
                  <a:txBody>
                    <a:bodyPr/>
                    <a:lstStyle/>
                    <a:p>
                      <a:pPr marL="0" marR="0" algn="ctr">
                        <a:buNone/>
                      </a:pPr>
                      <a:r>
                        <a:rPr lang="en-US" altLang="zh-CN" sz="1400" b="1" kern="100" dirty="0">
                          <a:effectLst/>
                          <a:latin typeface="+mn-ea"/>
                          <a:ea typeface="+mn-ea"/>
                        </a:rPr>
                        <a:t>238858.37</a:t>
                      </a:r>
                      <a:endParaRPr lang="zh-CN" altLang="en-US" sz="1400" b="1" kern="100" dirty="0">
                        <a:effectLst/>
                        <a:latin typeface="+mn-ea"/>
                        <a:ea typeface="+mn-ea"/>
                      </a:endParaRPr>
                    </a:p>
                  </a:txBody>
                  <a:tcPr marL="57507" marR="57507" marT="38338" marB="38338" anchor="ctr"/>
                </a:tc>
                <a:tc>
                  <a:txBody>
                    <a:bodyPr/>
                    <a:lstStyle/>
                    <a:p>
                      <a:pPr marL="0" marR="0" algn="ctr">
                        <a:buNone/>
                      </a:pPr>
                      <a:r>
                        <a:rPr lang="en-US" altLang="zh-CN" sz="1400" b="1" kern="100">
                          <a:effectLst/>
                          <a:latin typeface="+mn-ea"/>
                          <a:ea typeface="+mn-ea"/>
                        </a:rPr>
                        <a:t>8.10</a:t>
                      </a:r>
                      <a:endParaRPr lang="zh-CN" altLang="en-US" sz="1400" b="1" kern="100">
                        <a:effectLst/>
                        <a:latin typeface="+mn-ea"/>
                        <a:ea typeface="+mn-ea"/>
                      </a:endParaRPr>
                    </a:p>
                  </a:txBody>
                  <a:tcPr marL="57507" marR="57507" marT="38338" marB="38338" anchor="ctr"/>
                </a:tc>
                <a:tc>
                  <a:txBody>
                    <a:bodyPr/>
                    <a:lstStyle/>
                    <a:p>
                      <a:pPr marL="0" marR="0" algn="ctr">
                        <a:buNone/>
                      </a:pPr>
                      <a:r>
                        <a:rPr lang="en-US" altLang="zh-CN" sz="1400" b="1" kern="100">
                          <a:effectLst/>
                          <a:latin typeface="+mn-ea"/>
                          <a:ea typeface="+mn-ea"/>
                        </a:rPr>
                        <a:t>91647.77</a:t>
                      </a:r>
                    </a:p>
                  </a:txBody>
                  <a:tcPr marL="57507" marR="57507" marT="38338" marB="38338" anchor="ctr"/>
                </a:tc>
                <a:tc>
                  <a:txBody>
                    <a:bodyPr/>
                    <a:lstStyle/>
                    <a:p>
                      <a:pPr marL="0" marR="0" algn="ctr">
                        <a:buNone/>
                      </a:pPr>
                      <a:r>
                        <a:rPr lang="en-US" altLang="zh-CN" sz="1400" b="1" kern="100">
                          <a:effectLst/>
                          <a:latin typeface="+mn-ea"/>
                          <a:ea typeface="+mn-ea"/>
                        </a:rPr>
                        <a:t>13.70</a:t>
                      </a:r>
                    </a:p>
                  </a:txBody>
                  <a:tcPr marL="57507" marR="57507" marT="38338" marB="38338" anchor="ctr"/>
                </a:tc>
                <a:tc>
                  <a:txBody>
                    <a:bodyPr/>
                    <a:lstStyle/>
                    <a:p>
                      <a:pPr marL="0" marR="0" algn="ctr">
                        <a:buNone/>
                      </a:pPr>
                      <a:r>
                        <a:rPr lang="en-US" altLang="zh-CN" sz="1400" b="1" kern="100">
                          <a:effectLst/>
                          <a:latin typeface="+mn-ea"/>
                          <a:ea typeface="+mn-ea"/>
                        </a:rPr>
                        <a:t>2295.41</a:t>
                      </a:r>
                    </a:p>
                  </a:txBody>
                  <a:tcPr marL="57507" marR="57507" marT="38338" marB="38338" anchor="ctr"/>
                </a:tc>
                <a:tc>
                  <a:txBody>
                    <a:bodyPr/>
                    <a:lstStyle/>
                    <a:p>
                      <a:pPr marL="0" marR="0" algn="ctr">
                        <a:buNone/>
                      </a:pPr>
                      <a:r>
                        <a:rPr lang="en-US" altLang="zh-CN" sz="1400" b="1" kern="100" dirty="0">
                          <a:effectLst/>
                          <a:latin typeface="+mn-ea"/>
                          <a:ea typeface="+mn-ea"/>
                        </a:rPr>
                        <a:t>6.60</a:t>
                      </a:r>
                    </a:p>
                  </a:txBody>
                  <a:tcPr marL="57507" marR="57507" marT="38338" marB="38338" anchor="ctr"/>
                </a:tc>
                <a:tc>
                  <a:txBody>
                    <a:bodyPr/>
                    <a:lstStyle/>
                    <a:p>
                      <a:pPr marL="0" marR="0" algn="ctr">
                        <a:buNone/>
                      </a:pPr>
                      <a:r>
                        <a:rPr lang="en-US" altLang="zh-CN" sz="1400" b="1" kern="100" dirty="0">
                          <a:effectLst/>
                          <a:latin typeface="+mn-ea"/>
                          <a:ea typeface="+mn-ea"/>
                        </a:rPr>
                        <a:t>75346.60</a:t>
                      </a:r>
                    </a:p>
                  </a:txBody>
                  <a:tcPr marL="57507" marR="57507" marT="38338" marB="38338" anchor="ctr"/>
                </a:tc>
                <a:tc>
                  <a:txBody>
                    <a:bodyPr/>
                    <a:lstStyle/>
                    <a:p>
                      <a:pPr marL="0" marR="0" algn="ctr">
                        <a:buNone/>
                      </a:pPr>
                      <a:r>
                        <a:rPr lang="en-US" altLang="zh-CN" sz="1400" b="1" kern="100">
                          <a:effectLst/>
                          <a:latin typeface="+mn-ea"/>
                          <a:ea typeface="+mn-ea"/>
                        </a:rPr>
                        <a:t>11.14</a:t>
                      </a:r>
                      <a:endParaRPr lang="zh-CN" altLang="en-US" sz="1400" b="1" kern="100">
                        <a:effectLst/>
                        <a:latin typeface="+mn-ea"/>
                        <a:ea typeface="+mn-ea"/>
                      </a:endParaRPr>
                    </a:p>
                  </a:txBody>
                  <a:tcPr marL="57507" marR="57507" marT="38338" marB="38338" anchor="ctr"/>
                </a:tc>
                <a:extLst>
                  <a:ext uri="{0D108BD9-81ED-4DB2-BD59-A6C34878D82A}">
                    <a16:rowId xmlns:a16="http://schemas.microsoft.com/office/drawing/2014/main" val="360054696"/>
                  </a:ext>
                </a:extLst>
              </a:tr>
              <a:tr h="470927">
                <a:tc>
                  <a:txBody>
                    <a:bodyPr/>
                    <a:lstStyle/>
                    <a:p>
                      <a:pPr marL="0" marR="0" algn="ctr">
                        <a:buNone/>
                      </a:pPr>
                      <a:r>
                        <a:rPr lang="en-US" altLang="zh-CN" sz="1400" b="1" kern="100">
                          <a:effectLst/>
                          <a:latin typeface="+mn-ea"/>
                          <a:ea typeface="+mn-ea"/>
                        </a:rPr>
                        <a:t>2020</a:t>
                      </a:r>
                    </a:p>
                  </a:txBody>
                  <a:tcPr marL="57507" marR="57507" marT="38338" marB="38338" anchor="ctr"/>
                </a:tc>
                <a:tc>
                  <a:txBody>
                    <a:bodyPr/>
                    <a:lstStyle/>
                    <a:p>
                      <a:pPr marL="0" marR="0" algn="ctr">
                        <a:buNone/>
                      </a:pPr>
                      <a:r>
                        <a:rPr lang="en-US" altLang="zh-CN" sz="1400" b="1" kern="100">
                          <a:effectLst/>
                          <a:latin typeface="+mn-ea"/>
                          <a:ea typeface="+mn-ea"/>
                        </a:rPr>
                        <a:t>245679.03</a:t>
                      </a:r>
                      <a:endParaRPr lang="zh-CN" altLang="en-US" sz="1400" b="1" kern="100">
                        <a:effectLst/>
                        <a:latin typeface="+mn-ea"/>
                        <a:ea typeface="+mn-ea"/>
                      </a:endParaRPr>
                    </a:p>
                  </a:txBody>
                  <a:tcPr marL="57507" marR="57507" marT="38338" marB="38338" anchor="ctr"/>
                </a:tc>
                <a:tc>
                  <a:txBody>
                    <a:bodyPr/>
                    <a:lstStyle/>
                    <a:p>
                      <a:pPr marL="0" marR="0" algn="ctr">
                        <a:buNone/>
                      </a:pPr>
                      <a:r>
                        <a:rPr lang="en-US" altLang="zh-CN" sz="1400" b="1" kern="100">
                          <a:effectLst/>
                          <a:latin typeface="+mn-ea"/>
                          <a:ea typeface="+mn-ea"/>
                        </a:rPr>
                        <a:t>2.90</a:t>
                      </a:r>
                      <a:endParaRPr lang="zh-CN" altLang="en-US" sz="1400" b="1" kern="100">
                        <a:effectLst/>
                        <a:latin typeface="+mn-ea"/>
                        <a:ea typeface="+mn-ea"/>
                      </a:endParaRPr>
                    </a:p>
                  </a:txBody>
                  <a:tcPr marL="57507" marR="57507" marT="38338" marB="38338" anchor="ctr"/>
                </a:tc>
                <a:tc>
                  <a:txBody>
                    <a:bodyPr/>
                    <a:lstStyle/>
                    <a:p>
                      <a:pPr marL="0" marR="0" algn="ctr">
                        <a:buNone/>
                      </a:pPr>
                      <a:r>
                        <a:rPr lang="en-US" altLang="zh-CN" sz="1400" b="1" kern="100">
                          <a:effectLst/>
                          <a:latin typeface="+mn-ea"/>
                          <a:ea typeface="+mn-ea"/>
                        </a:rPr>
                        <a:t>118057.98</a:t>
                      </a:r>
                    </a:p>
                  </a:txBody>
                  <a:tcPr marL="57507" marR="57507" marT="38338" marB="38338" anchor="ctr"/>
                </a:tc>
                <a:tc>
                  <a:txBody>
                    <a:bodyPr/>
                    <a:lstStyle/>
                    <a:p>
                      <a:pPr marL="0" marR="0" algn="ctr">
                        <a:buNone/>
                      </a:pPr>
                      <a:r>
                        <a:rPr lang="en-US" altLang="zh-CN" sz="1400" b="1" kern="100">
                          <a:effectLst/>
                          <a:latin typeface="+mn-ea"/>
                          <a:ea typeface="+mn-ea"/>
                        </a:rPr>
                        <a:t>28.82</a:t>
                      </a:r>
                    </a:p>
                  </a:txBody>
                  <a:tcPr marL="57507" marR="57507" marT="38338" marB="38338" anchor="ctr"/>
                </a:tc>
                <a:tc>
                  <a:txBody>
                    <a:bodyPr/>
                    <a:lstStyle/>
                    <a:p>
                      <a:pPr marL="0" marR="0" algn="ctr">
                        <a:buNone/>
                      </a:pPr>
                      <a:r>
                        <a:rPr lang="en-US" altLang="zh-CN" sz="1400" b="1" kern="100">
                          <a:effectLst/>
                          <a:latin typeface="+mn-ea"/>
                          <a:ea typeface="+mn-ea"/>
                        </a:rPr>
                        <a:t>2556.21</a:t>
                      </a:r>
                    </a:p>
                  </a:txBody>
                  <a:tcPr marL="57507" marR="57507" marT="38338" marB="38338" anchor="ctr"/>
                </a:tc>
                <a:tc>
                  <a:txBody>
                    <a:bodyPr/>
                    <a:lstStyle/>
                    <a:p>
                      <a:pPr marL="0" marR="0" algn="ctr">
                        <a:buNone/>
                      </a:pPr>
                      <a:r>
                        <a:rPr lang="en-US" altLang="zh-CN" sz="1400" b="1" kern="100" dirty="0">
                          <a:effectLst/>
                          <a:latin typeface="+mn-ea"/>
                          <a:ea typeface="+mn-ea"/>
                        </a:rPr>
                        <a:t>11.36</a:t>
                      </a:r>
                    </a:p>
                  </a:txBody>
                  <a:tcPr marL="57507" marR="57507" marT="38338" marB="38338" anchor="ctr"/>
                </a:tc>
                <a:tc>
                  <a:txBody>
                    <a:bodyPr/>
                    <a:lstStyle/>
                    <a:p>
                      <a:pPr marL="0" marR="0" algn="ctr">
                        <a:buNone/>
                      </a:pPr>
                      <a:r>
                        <a:rPr lang="en-US" altLang="zh-CN" sz="1400" b="1" kern="100" dirty="0">
                          <a:effectLst/>
                          <a:latin typeface="+mn-ea"/>
                          <a:ea typeface="+mn-ea"/>
                        </a:rPr>
                        <a:t>78611.80</a:t>
                      </a:r>
                    </a:p>
                  </a:txBody>
                  <a:tcPr marL="57507" marR="57507" marT="38338" marB="38338" anchor="ctr"/>
                </a:tc>
                <a:tc>
                  <a:txBody>
                    <a:bodyPr/>
                    <a:lstStyle/>
                    <a:p>
                      <a:pPr marL="0" marR="0" algn="ctr">
                        <a:buNone/>
                      </a:pPr>
                      <a:r>
                        <a:rPr lang="en-US" altLang="zh-CN" sz="1400" b="1" kern="100">
                          <a:effectLst/>
                          <a:latin typeface="+mn-ea"/>
                          <a:ea typeface="+mn-ea"/>
                        </a:rPr>
                        <a:t>4.33</a:t>
                      </a:r>
                      <a:endParaRPr lang="zh-CN" altLang="en-US" sz="1400" b="1" kern="100">
                        <a:effectLst/>
                        <a:latin typeface="+mn-ea"/>
                        <a:ea typeface="+mn-ea"/>
                      </a:endParaRPr>
                    </a:p>
                  </a:txBody>
                  <a:tcPr marL="57507" marR="57507" marT="38338" marB="38338" anchor="ctr"/>
                </a:tc>
                <a:extLst>
                  <a:ext uri="{0D108BD9-81ED-4DB2-BD59-A6C34878D82A}">
                    <a16:rowId xmlns:a16="http://schemas.microsoft.com/office/drawing/2014/main" val="795293470"/>
                  </a:ext>
                </a:extLst>
              </a:tr>
              <a:tr h="470927">
                <a:tc>
                  <a:txBody>
                    <a:bodyPr/>
                    <a:lstStyle/>
                    <a:p>
                      <a:pPr marL="0" marR="0" algn="ctr">
                        <a:buNone/>
                      </a:pPr>
                      <a:r>
                        <a:rPr lang="en-US" altLang="zh-CN" sz="1400" b="1" kern="100">
                          <a:effectLst/>
                          <a:latin typeface="+mn-ea"/>
                          <a:ea typeface="+mn-ea"/>
                        </a:rPr>
                        <a:t>2021</a:t>
                      </a:r>
                    </a:p>
                  </a:txBody>
                  <a:tcPr marL="57507" marR="57507" marT="38338" marB="38338" anchor="ctr"/>
                </a:tc>
                <a:tc>
                  <a:txBody>
                    <a:bodyPr/>
                    <a:lstStyle/>
                    <a:p>
                      <a:pPr marL="0" marR="0" algn="ctr">
                        <a:buNone/>
                      </a:pPr>
                      <a:r>
                        <a:rPr lang="en-US" altLang="zh-CN" sz="1400" b="1" kern="100">
                          <a:effectLst/>
                          <a:latin typeface="+mn-ea"/>
                          <a:ea typeface="+mn-ea"/>
                        </a:rPr>
                        <a:t>245673.00</a:t>
                      </a:r>
                      <a:endParaRPr lang="zh-CN" altLang="en-US" sz="1400" b="1" kern="100">
                        <a:effectLst/>
                        <a:latin typeface="+mn-ea"/>
                        <a:ea typeface="+mn-ea"/>
                      </a:endParaRPr>
                    </a:p>
                  </a:txBody>
                  <a:tcPr marL="57507" marR="57507" marT="38338" marB="38338" anchor="ctr"/>
                </a:tc>
                <a:tc>
                  <a:txBody>
                    <a:bodyPr/>
                    <a:lstStyle/>
                    <a:p>
                      <a:pPr marL="0" marR="0" algn="ctr">
                        <a:buNone/>
                      </a:pPr>
                      <a:r>
                        <a:rPr lang="en-US" altLang="zh-CN" sz="1400" b="1" kern="100">
                          <a:effectLst/>
                          <a:latin typeface="+mn-ea"/>
                          <a:ea typeface="+mn-ea"/>
                        </a:rPr>
                        <a:t>0.00</a:t>
                      </a:r>
                      <a:endParaRPr lang="zh-CN" altLang="en-US" sz="1400" b="1" kern="100">
                        <a:effectLst/>
                        <a:latin typeface="+mn-ea"/>
                        <a:ea typeface="+mn-ea"/>
                      </a:endParaRPr>
                    </a:p>
                  </a:txBody>
                  <a:tcPr marL="57507" marR="57507" marT="38338" marB="38338" anchor="ctr"/>
                </a:tc>
                <a:tc>
                  <a:txBody>
                    <a:bodyPr/>
                    <a:lstStyle/>
                    <a:p>
                      <a:pPr marL="0" marR="0" algn="ctr">
                        <a:buNone/>
                      </a:pPr>
                      <a:r>
                        <a:rPr lang="en-US" altLang="zh-CN" sz="1400" b="1" kern="100">
                          <a:effectLst/>
                          <a:latin typeface="+mn-ea"/>
                          <a:ea typeface="+mn-ea"/>
                        </a:rPr>
                        <a:t>113389.90</a:t>
                      </a:r>
                    </a:p>
                  </a:txBody>
                  <a:tcPr marL="57507" marR="57507" marT="38338" marB="38338" anchor="ctr"/>
                </a:tc>
                <a:tc>
                  <a:txBody>
                    <a:bodyPr/>
                    <a:lstStyle/>
                    <a:p>
                      <a:pPr marL="0" marR="0" algn="ctr">
                        <a:buNone/>
                      </a:pPr>
                      <a:r>
                        <a:rPr lang="en-US" altLang="zh-CN" sz="1400" b="1" kern="100">
                          <a:effectLst/>
                          <a:latin typeface="+mn-ea"/>
                          <a:ea typeface="+mn-ea"/>
                        </a:rPr>
                        <a:t>-3.95</a:t>
                      </a:r>
                    </a:p>
                  </a:txBody>
                  <a:tcPr marL="57507" marR="57507" marT="38338" marB="38338" anchor="ctr"/>
                </a:tc>
                <a:tc>
                  <a:txBody>
                    <a:bodyPr/>
                    <a:lstStyle/>
                    <a:p>
                      <a:pPr marL="0" marR="0" algn="ctr">
                        <a:buNone/>
                      </a:pPr>
                      <a:r>
                        <a:rPr lang="en-US" altLang="zh-CN" sz="1400" b="1" kern="100">
                          <a:effectLst/>
                          <a:latin typeface="+mn-ea"/>
                          <a:ea typeface="+mn-ea"/>
                        </a:rPr>
                        <a:t>2622.10</a:t>
                      </a:r>
                    </a:p>
                  </a:txBody>
                  <a:tcPr marL="57507" marR="57507" marT="38338" marB="38338" anchor="ctr"/>
                </a:tc>
                <a:tc>
                  <a:txBody>
                    <a:bodyPr/>
                    <a:lstStyle/>
                    <a:p>
                      <a:pPr marL="0" marR="0" algn="ctr">
                        <a:buNone/>
                      </a:pPr>
                      <a:r>
                        <a:rPr lang="en-US" altLang="zh-CN" sz="1400" b="1" kern="100">
                          <a:effectLst/>
                          <a:latin typeface="+mn-ea"/>
                          <a:ea typeface="+mn-ea"/>
                        </a:rPr>
                        <a:t>2.58</a:t>
                      </a:r>
                    </a:p>
                  </a:txBody>
                  <a:tcPr marL="57507" marR="57507" marT="38338" marB="38338" anchor="ctr"/>
                </a:tc>
                <a:tc>
                  <a:txBody>
                    <a:bodyPr/>
                    <a:lstStyle/>
                    <a:p>
                      <a:pPr marL="0" marR="0" algn="ctr">
                        <a:buNone/>
                      </a:pPr>
                      <a:r>
                        <a:rPr lang="en-US" altLang="zh-CN" sz="1400" b="1" kern="100" dirty="0">
                          <a:effectLst/>
                          <a:latin typeface="+mn-ea"/>
                          <a:ea typeface="+mn-ea"/>
                        </a:rPr>
                        <a:t>86734.90</a:t>
                      </a:r>
                    </a:p>
                  </a:txBody>
                  <a:tcPr marL="57507" marR="57507" marT="38338" marB="38338" anchor="ctr"/>
                </a:tc>
                <a:tc>
                  <a:txBody>
                    <a:bodyPr/>
                    <a:lstStyle/>
                    <a:p>
                      <a:pPr marL="0" marR="0" algn="ctr">
                        <a:buNone/>
                      </a:pPr>
                      <a:r>
                        <a:rPr lang="en-US" altLang="zh-CN" sz="1400" b="1" kern="100" dirty="0">
                          <a:effectLst/>
                          <a:latin typeface="+mn-ea"/>
                          <a:ea typeface="+mn-ea"/>
                        </a:rPr>
                        <a:t>10.33</a:t>
                      </a:r>
                      <a:endParaRPr lang="zh-CN" altLang="en-US" sz="1400" b="1" kern="100" dirty="0">
                        <a:effectLst/>
                        <a:latin typeface="+mn-ea"/>
                        <a:ea typeface="+mn-ea"/>
                      </a:endParaRPr>
                    </a:p>
                  </a:txBody>
                  <a:tcPr marL="57507" marR="57507" marT="38338" marB="38338" anchor="ctr"/>
                </a:tc>
                <a:extLst>
                  <a:ext uri="{0D108BD9-81ED-4DB2-BD59-A6C34878D82A}">
                    <a16:rowId xmlns:a16="http://schemas.microsoft.com/office/drawing/2014/main" val="2719615140"/>
                  </a:ext>
                </a:extLst>
              </a:tr>
              <a:tr h="405539">
                <a:tc>
                  <a:txBody>
                    <a:bodyPr/>
                    <a:lstStyle/>
                    <a:p>
                      <a:pPr marL="0" marR="0" algn="ctr">
                        <a:buNone/>
                      </a:pPr>
                      <a:r>
                        <a:rPr lang="en-US" altLang="zh-CN" sz="1400" b="1" kern="100">
                          <a:effectLst/>
                          <a:latin typeface="+mn-ea"/>
                          <a:ea typeface="+mn-ea"/>
                        </a:rPr>
                        <a:t>2022</a:t>
                      </a:r>
                    </a:p>
                  </a:txBody>
                  <a:tcPr marL="57507" marR="57507" marT="38338" marB="38338" anchor="ctr"/>
                </a:tc>
                <a:tc>
                  <a:txBody>
                    <a:bodyPr/>
                    <a:lstStyle/>
                    <a:p>
                      <a:pPr marL="0" marR="0" algn="ctr">
                        <a:buNone/>
                      </a:pPr>
                      <a:r>
                        <a:rPr lang="en-US" altLang="zh-CN" sz="1400" b="1" kern="100">
                          <a:effectLst/>
                          <a:latin typeface="+mn-ea"/>
                          <a:ea typeface="+mn-ea"/>
                        </a:rPr>
                        <a:t>260552.12</a:t>
                      </a:r>
                      <a:endParaRPr lang="zh-CN" altLang="en-US" sz="1400" b="1" kern="100">
                        <a:effectLst/>
                        <a:latin typeface="+mn-ea"/>
                        <a:ea typeface="+mn-ea"/>
                      </a:endParaRPr>
                    </a:p>
                  </a:txBody>
                  <a:tcPr marL="57507" marR="57507" marT="38338" marB="38338" anchor="ctr"/>
                </a:tc>
                <a:tc>
                  <a:txBody>
                    <a:bodyPr/>
                    <a:lstStyle/>
                    <a:p>
                      <a:pPr marL="0" marR="0" algn="ctr">
                        <a:buNone/>
                      </a:pPr>
                      <a:r>
                        <a:rPr lang="en-US" altLang="zh-CN" sz="1400" b="1" kern="100">
                          <a:effectLst/>
                          <a:latin typeface="+mn-ea"/>
                          <a:ea typeface="+mn-ea"/>
                        </a:rPr>
                        <a:t>6.10</a:t>
                      </a:r>
                      <a:endParaRPr lang="zh-CN" altLang="en-US" sz="1400" b="1" kern="100">
                        <a:effectLst/>
                        <a:latin typeface="+mn-ea"/>
                        <a:ea typeface="+mn-ea"/>
                      </a:endParaRPr>
                    </a:p>
                  </a:txBody>
                  <a:tcPr marL="57507" marR="57507" marT="38338" marB="38338" anchor="ctr"/>
                </a:tc>
                <a:tc>
                  <a:txBody>
                    <a:bodyPr/>
                    <a:lstStyle/>
                    <a:p>
                      <a:pPr marL="0" marR="0" algn="ctr">
                        <a:buNone/>
                      </a:pPr>
                      <a:r>
                        <a:rPr lang="en-US" altLang="zh-CN" sz="1400" b="1" kern="100">
                          <a:effectLst/>
                          <a:latin typeface="+mn-ea"/>
                          <a:ea typeface="+mn-ea"/>
                        </a:rPr>
                        <a:t>77896.37</a:t>
                      </a:r>
                    </a:p>
                  </a:txBody>
                  <a:tcPr marL="57507" marR="57507" marT="38338" marB="38338" anchor="ctr"/>
                </a:tc>
                <a:tc>
                  <a:txBody>
                    <a:bodyPr/>
                    <a:lstStyle/>
                    <a:p>
                      <a:pPr marL="0" marR="0" algn="ctr">
                        <a:buNone/>
                      </a:pPr>
                      <a:r>
                        <a:rPr lang="en-US" altLang="zh-CN" sz="1400" b="1" kern="100">
                          <a:effectLst/>
                          <a:latin typeface="+mn-ea"/>
                          <a:ea typeface="+mn-ea"/>
                        </a:rPr>
                        <a:t>-31.30</a:t>
                      </a:r>
                    </a:p>
                  </a:txBody>
                  <a:tcPr marL="57507" marR="57507" marT="38338" marB="38338" anchor="ctr"/>
                </a:tc>
                <a:tc>
                  <a:txBody>
                    <a:bodyPr/>
                    <a:lstStyle/>
                    <a:p>
                      <a:pPr marL="0" marR="0" algn="ctr">
                        <a:buNone/>
                      </a:pPr>
                      <a:r>
                        <a:rPr lang="en-US" altLang="zh-CN" sz="1400" b="1" kern="100">
                          <a:effectLst/>
                          <a:latin typeface="+mn-ea"/>
                          <a:ea typeface="+mn-ea"/>
                        </a:rPr>
                        <a:t>3395.23</a:t>
                      </a:r>
                    </a:p>
                  </a:txBody>
                  <a:tcPr marL="57507" marR="57507" marT="38338" marB="38338" anchor="ctr"/>
                </a:tc>
                <a:tc>
                  <a:txBody>
                    <a:bodyPr/>
                    <a:lstStyle/>
                    <a:p>
                      <a:pPr marL="0" marR="0" algn="ctr">
                        <a:buNone/>
                      </a:pPr>
                      <a:r>
                        <a:rPr lang="en-US" altLang="zh-CN" sz="1400" b="1" kern="100">
                          <a:effectLst/>
                          <a:latin typeface="+mn-ea"/>
                          <a:ea typeface="+mn-ea"/>
                        </a:rPr>
                        <a:t>29.49</a:t>
                      </a:r>
                    </a:p>
                  </a:txBody>
                  <a:tcPr marL="57507" marR="57507" marT="38338" marB="38338" anchor="ctr"/>
                </a:tc>
                <a:tc>
                  <a:txBody>
                    <a:bodyPr/>
                    <a:lstStyle/>
                    <a:p>
                      <a:pPr marL="0" marR="0" algn="ctr">
                        <a:buNone/>
                      </a:pPr>
                      <a:r>
                        <a:rPr lang="en-US" altLang="zh-CN" sz="1400" b="1" kern="100" dirty="0">
                          <a:effectLst/>
                          <a:latin typeface="+mn-ea"/>
                          <a:ea typeface="+mn-ea"/>
                        </a:rPr>
                        <a:t>90719.10</a:t>
                      </a:r>
                    </a:p>
                  </a:txBody>
                  <a:tcPr marL="57507" marR="57507" marT="38338" marB="38338" anchor="ctr"/>
                </a:tc>
                <a:tc>
                  <a:txBody>
                    <a:bodyPr/>
                    <a:lstStyle/>
                    <a:p>
                      <a:pPr marL="0" marR="0" algn="ctr">
                        <a:buNone/>
                      </a:pPr>
                      <a:r>
                        <a:rPr lang="en-US" altLang="zh-CN" sz="1400" b="1" kern="100" dirty="0">
                          <a:effectLst/>
                          <a:latin typeface="+mn-ea"/>
                          <a:ea typeface="+mn-ea"/>
                        </a:rPr>
                        <a:t>4.59</a:t>
                      </a:r>
                      <a:endParaRPr lang="zh-CN" altLang="en-US" sz="1400" b="1" kern="100" dirty="0">
                        <a:effectLst/>
                        <a:latin typeface="+mn-ea"/>
                        <a:ea typeface="+mn-ea"/>
                      </a:endParaRPr>
                    </a:p>
                  </a:txBody>
                  <a:tcPr marL="57507" marR="57507" marT="38338" marB="38338" anchor="ctr"/>
                </a:tc>
                <a:extLst>
                  <a:ext uri="{0D108BD9-81ED-4DB2-BD59-A6C34878D82A}">
                    <a16:rowId xmlns:a16="http://schemas.microsoft.com/office/drawing/2014/main" val="3980227969"/>
                  </a:ext>
                </a:extLst>
              </a:tr>
              <a:tr h="470927">
                <a:tc>
                  <a:txBody>
                    <a:bodyPr/>
                    <a:lstStyle/>
                    <a:p>
                      <a:pPr marL="0" marR="0" algn="ctr">
                        <a:buNone/>
                      </a:pPr>
                      <a:r>
                        <a:rPr lang="en-US" altLang="zh-CN" sz="1400" b="1" kern="100">
                          <a:effectLst/>
                          <a:latin typeface="+mn-ea"/>
                          <a:ea typeface="+mn-ea"/>
                        </a:rPr>
                        <a:t>2023</a:t>
                      </a:r>
                    </a:p>
                  </a:txBody>
                  <a:tcPr marL="57507" marR="57507" marT="38338" marB="38338" anchor="ctr"/>
                </a:tc>
                <a:tc>
                  <a:txBody>
                    <a:bodyPr/>
                    <a:lstStyle/>
                    <a:p>
                      <a:pPr marL="0" marR="0" algn="ctr">
                        <a:buNone/>
                      </a:pPr>
                      <a:r>
                        <a:rPr lang="en-US" altLang="zh-CN" sz="1400" b="1" kern="100">
                          <a:effectLst/>
                          <a:latin typeface="+mn-ea"/>
                          <a:ea typeface="+mn-ea"/>
                        </a:rPr>
                        <a:t>274622.94</a:t>
                      </a:r>
                      <a:endParaRPr lang="zh-CN" altLang="en-US" sz="1400" b="1" kern="100">
                        <a:effectLst/>
                        <a:latin typeface="+mn-ea"/>
                        <a:ea typeface="+mn-ea"/>
                      </a:endParaRPr>
                    </a:p>
                  </a:txBody>
                  <a:tcPr marL="57507" marR="57507" marT="38338" marB="38338" anchor="ctr"/>
                </a:tc>
                <a:tc>
                  <a:txBody>
                    <a:bodyPr/>
                    <a:lstStyle/>
                    <a:p>
                      <a:pPr marL="0" marR="0" algn="ctr">
                        <a:buNone/>
                      </a:pPr>
                      <a:r>
                        <a:rPr lang="en-US" altLang="zh-CN" sz="1400" b="1" kern="100">
                          <a:effectLst/>
                          <a:latin typeface="+mn-ea"/>
                          <a:ea typeface="+mn-ea"/>
                        </a:rPr>
                        <a:t>5.40</a:t>
                      </a:r>
                      <a:endParaRPr lang="zh-CN" altLang="en-US" sz="1400" b="1" kern="100">
                        <a:effectLst/>
                        <a:latin typeface="+mn-ea"/>
                        <a:ea typeface="+mn-ea"/>
                      </a:endParaRPr>
                    </a:p>
                  </a:txBody>
                  <a:tcPr marL="57507" marR="57507" marT="38338" marB="38338" anchor="ctr"/>
                </a:tc>
                <a:tc>
                  <a:txBody>
                    <a:bodyPr/>
                    <a:lstStyle/>
                    <a:p>
                      <a:pPr marL="0" marR="0" algn="ctr">
                        <a:buNone/>
                      </a:pPr>
                      <a:r>
                        <a:rPr lang="en-US" altLang="zh-CN" sz="1400" b="1" kern="100">
                          <a:effectLst/>
                          <a:latin typeface="+mn-ea"/>
                          <a:ea typeface="+mn-ea"/>
                        </a:rPr>
                        <a:t>101277.84</a:t>
                      </a:r>
                    </a:p>
                  </a:txBody>
                  <a:tcPr marL="57507" marR="57507" marT="38338" marB="38338" anchor="ctr"/>
                </a:tc>
                <a:tc>
                  <a:txBody>
                    <a:bodyPr/>
                    <a:lstStyle/>
                    <a:p>
                      <a:pPr marL="0" marR="0" algn="ctr">
                        <a:buNone/>
                      </a:pPr>
                      <a:r>
                        <a:rPr lang="en-US" altLang="zh-CN" sz="1400" b="1" kern="100">
                          <a:effectLst/>
                          <a:latin typeface="+mn-ea"/>
                          <a:ea typeface="+mn-ea"/>
                        </a:rPr>
                        <a:t>30.02</a:t>
                      </a:r>
                    </a:p>
                  </a:txBody>
                  <a:tcPr marL="57507" marR="57507" marT="38338" marB="38338" anchor="ctr"/>
                </a:tc>
                <a:tc>
                  <a:txBody>
                    <a:bodyPr/>
                    <a:lstStyle/>
                    <a:p>
                      <a:pPr marL="0" marR="0" algn="ctr">
                        <a:buNone/>
                      </a:pPr>
                      <a:r>
                        <a:rPr lang="en-US" altLang="zh-CN" sz="1400" b="1" kern="100">
                          <a:effectLst/>
                          <a:latin typeface="+mn-ea"/>
                          <a:ea typeface="+mn-ea"/>
                        </a:rPr>
                        <a:t>3346.43</a:t>
                      </a:r>
                    </a:p>
                  </a:txBody>
                  <a:tcPr marL="57507" marR="57507" marT="38338" marB="38338" anchor="ctr"/>
                </a:tc>
                <a:tc>
                  <a:txBody>
                    <a:bodyPr/>
                    <a:lstStyle/>
                    <a:p>
                      <a:pPr marL="0" marR="0" algn="ctr">
                        <a:buNone/>
                      </a:pPr>
                      <a:r>
                        <a:rPr lang="en-US" altLang="zh-CN" sz="1400" b="1" kern="100">
                          <a:effectLst/>
                          <a:latin typeface="+mn-ea"/>
                          <a:ea typeface="+mn-ea"/>
                        </a:rPr>
                        <a:t>-1.44</a:t>
                      </a:r>
                    </a:p>
                  </a:txBody>
                  <a:tcPr marL="57507" marR="57507" marT="38338" marB="38338" anchor="ctr"/>
                </a:tc>
                <a:tc>
                  <a:txBody>
                    <a:bodyPr/>
                    <a:lstStyle/>
                    <a:p>
                      <a:pPr marL="0" marR="0" algn="ctr">
                        <a:buNone/>
                      </a:pPr>
                      <a:r>
                        <a:rPr lang="en-US" altLang="zh-CN" sz="1400" b="1" kern="100">
                          <a:effectLst/>
                          <a:latin typeface="+mn-ea"/>
                          <a:ea typeface="+mn-ea"/>
                        </a:rPr>
                        <a:t>99095.51</a:t>
                      </a:r>
                    </a:p>
                  </a:txBody>
                  <a:tcPr marL="57507" marR="57507" marT="38338" marB="38338" anchor="ctr"/>
                </a:tc>
                <a:tc>
                  <a:txBody>
                    <a:bodyPr/>
                    <a:lstStyle/>
                    <a:p>
                      <a:pPr marL="0" marR="0" algn="ctr">
                        <a:buNone/>
                      </a:pPr>
                      <a:r>
                        <a:rPr lang="en-US" altLang="zh-CN" sz="1400" b="1" kern="100" dirty="0">
                          <a:effectLst/>
                          <a:latin typeface="+mn-ea"/>
                          <a:ea typeface="+mn-ea"/>
                        </a:rPr>
                        <a:t>9.23</a:t>
                      </a:r>
                      <a:endParaRPr lang="zh-CN" altLang="en-US" sz="1400" b="1" kern="100" dirty="0">
                        <a:effectLst/>
                        <a:latin typeface="+mn-ea"/>
                        <a:ea typeface="+mn-ea"/>
                      </a:endParaRPr>
                    </a:p>
                  </a:txBody>
                  <a:tcPr marL="57507" marR="57507" marT="38338" marB="38338" anchor="ctr"/>
                </a:tc>
                <a:extLst>
                  <a:ext uri="{0D108BD9-81ED-4DB2-BD59-A6C34878D82A}">
                    <a16:rowId xmlns:a16="http://schemas.microsoft.com/office/drawing/2014/main" val="89328774"/>
                  </a:ext>
                </a:extLst>
              </a:tr>
            </a:tbl>
          </a:graphicData>
        </a:graphic>
      </p:graphicFrame>
      <p:sp>
        <p:nvSpPr>
          <p:cNvPr id="9" name="文本框 8">
            <a:extLst>
              <a:ext uri="{FF2B5EF4-FFF2-40B4-BE49-F238E27FC236}">
                <a16:creationId xmlns:a16="http://schemas.microsoft.com/office/drawing/2014/main" id="{8E6461D0-6651-1538-0DC4-4C463CD7B5E6}"/>
              </a:ext>
            </a:extLst>
          </p:cNvPr>
          <p:cNvSpPr txBox="1"/>
          <p:nvPr/>
        </p:nvSpPr>
        <p:spPr>
          <a:xfrm>
            <a:off x="675434" y="1615101"/>
            <a:ext cx="3032026" cy="4056047"/>
          </a:xfrm>
          <a:prstGeom prst="rect">
            <a:avLst/>
          </a:prstGeom>
          <a:noFill/>
        </p:spPr>
        <p:txBody>
          <a:bodyPr wrap="square">
            <a:spAutoFit/>
          </a:bodyPr>
          <a:lstStyle/>
          <a:p>
            <a:pPr marL="0" marR="0" indent="576000" algn="just">
              <a:lnSpc>
                <a:spcPct val="120000"/>
              </a:lnSpc>
              <a:buNone/>
            </a:pPr>
            <a:r>
              <a:rPr lang="zh-CN" altLang="en-US" sz="2400" kern="100" dirty="0">
                <a:effectLst/>
                <a:latin typeface="华文楷体" panose="02010600040101010101" pitchFamily="2" charset="-122"/>
                <a:ea typeface="华文楷体" panose="02010600040101010101" pitchFamily="2" charset="-122"/>
              </a:rPr>
              <a:t>下面对广义财政支出按预算性质划分的四大类，考察其规模与增长速度。</a:t>
            </a:r>
          </a:p>
          <a:p>
            <a:pPr marL="0" marR="0" indent="576000" algn="just">
              <a:lnSpc>
                <a:spcPct val="120000"/>
              </a:lnSpc>
              <a:buNone/>
            </a:pPr>
            <a:r>
              <a:rPr lang="zh-CN" altLang="en-US" sz="2400" kern="100" dirty="0">
                <a:effectLst/>
                <a:latin typeface="华文楷体" panose="02010600040101010101" pitchFamily="2" charset="-122"/>
                <a:ea typeface="华文楷体" panose="02010600040101010101" pitchFamily="2" charset="-122"/>
              </a:rPr>
              <a:t>表</a:t>
            </a:r>
            <a:r>
              <a:rPr lang="en-US" altLang="zh-CN" sz="2400" kern="100" dirty="0">
                <a:effectLst/>
                <a:latin typeface="华文楷体" panose="02010600040101010101" pitchFamily="2" charset="-122"/>
                <a:ea typeface="华文楷体" panose="02010600040101010101" pitchFamily="2" charset="-122"/>
              </a:rPr>
              <a:t>12-2</a:t>
            </a:r>
            <a:r>
              <a:rPr lang="zh-CN" altLang="en-US" sz="2400" kern="100" dirty="0">
                <a:effectLst/>
                <a:latin typeface="华文楷体" panose="02010600040101010101" pitchFamily="2" charset="-122"/>
                <a:ea typeface="华文楷体" panose="02010600040101010101" pitchFamily="2" charset="-122"/>
              </a:rPr>
              <a:t>显示：绝大多数年份，四类财政支出保持较快增长趋势，但少数年份出现负增长。</a:t>
            </a:r>
          </a:p>
        </p:txBody>
      </p:sp>
      <p:sp>
        <p:nvSpPr>
          <p:cNvPr id="13" name="文本框 12">
            <a:extLst>
              <a:ext uri="{FF2B5EF4-FFF2-40B4-BE49-F238E27FC236}">
                <a16:creationId xmlns:a16="http://schemas.microsoft.com/office/drawing/2014/main" id="{F035F586-76B4-DB14-258D-2CDA7F4E7492}"/>
              </a:ext>
            </a:extLst>
          </p:cNvPr>
          <p:cNvSpPr txBox="1"/>
          <p:nvPr/>
        </p:nvSpPr>
        <p:spPr>
          <a:xfrm>
            <a:off x="4679156" y="6338437"/>
            <a:ext cx="6824662" cy="392928"/>
          </a:xfrm>
          <a:prstGeom prst="rect">
            <a:avLst/>
          </a:prstGeom>
          <a:noFill/>
        </p:spPr>
        <p:txBody>
          <a:bodyPr wrap="square">
            <a:spAutoFit/>
          </a:bodyPr>
          <a:lstStyle/>
          <a:p>
            <a:pPr marL="0" marR="0" algn="ctr">
              <a:lnSpc>
                <a:spcPct val="120000"/>
              </a:lnSpc>
              <a:spcBef>
                <a:spcPts val="780"/>
              </a:spcBef>
              <a:buNone/>
            </a:pPr>
            <a:r>
              <a:rPr lang="zh-CN" altLang="en-US" sz="1800" b="1" kern="100" dirty="0">
                <a:effectLst/>
                <a:latin typeface="宋体" panose="02010600030101010101" pitchFamily="2" charset="-122"/>
                <a:ea typeface="宋体" panose="02010600030101010101" pitchFamily="2" charset="-122"/>
              </a:rPr>
              <a:t>表</a:t>
            </a:r>
            <a:r>
              <a:rPr lang="en-US" altLang="zh-CN" sz="1800" b="1" kern="100" dirty="0">
                <a:effectLst/>
                <a:latin typeface="Times New Roman" panose="02020603050405020304" pitchFamily="18" charset="0"/>
              </a:rPr>
              <a:t>12</a:t>
            </a:r>
            <a:r>
              <a:rPr lang="en-US" altLang="zh-CN" sz="1800" b="1" kern="100" dirty="0">
                <a:effectLst/>
                <a:latin typeface="Times New Roman" panose="02020603050405020304" pitchFamily="18" charset="0"/>
                <a:ea typeface="宋体" panose="02010600030101010101" pitchFamily="2" charset="-122"/>
              </a:rPr>
              <a:t>-</a:t>
            </a:r>
            <a:r>
              <a:rPr lang="en-US" altLang="zh-CN" sz="1800" b="1" kern="100" dirty="0">
                <a:effectLst/>
                <a:latin typeface="Times New Roman" panose="02020603050405020304" pitchFamily="18" charset="0"/>
              </a:rPr>
              <a:t>7  </a:t>
            </a:r>
            <a:r>
              <a:rPr lang="zh-CN" altLang="en-US" sz="1800" b="1" kern="100" dirty="0">
                <a:effectLst/>
                <a:latin typeface="宋体" panose="02010600030101010101" pitchFamily="2" charset="-122"/>
                <a:ea typeface="宋体" panose="02010600030101010101" pitchFamily="2" charset="-122"/>
              </a:rPr>
              <a:t>预算性质分类财政收入规模（亿元）及增长速度（</a:t>
            </a:r>
            <a:r>
              <a:rPr lang="en-US" altLang="zh-CN" sz="1800" b="1" kern="100" dirty="0">
                <a:effectLst/>
                <a:latin typeface="Times New Roman" panose="02020603050405020304" pitchFamily="18" charset="0"/>
                <a:ea typeface="宋体" panose="02010600030101010101" pitchFamily="2" charset="-122"/>
              </a:rPr>
              <a:t>%</a:t>
            </a:r>
            <a:r>
              <a:rPr lang="zh-CN" altLang="en-US" sz="1800" b="1" kern="100" dirty="0">
                <a:effectLst/>
                <a:latin typeface="宋体" panose="02010600030101010101" pitchFamily="2" charset="-122"/>
                <a:ea typeface="宋体" panose="02010600030101010101" pitchFamily="2" charset="-122"/>
              </a:rPr>
              <a:t>）</a:t>
            </a:r>
            <a:endParaRPr lang="zh-CN" altLang="en-US" sz="1800" kern="100" dirty="0">
              <a:effectLst/>
              <a:latin typeface="Times New Roman" panose="02020603050405020304" pitchFamily="18"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a:extLst>
            <a:ext uri="{FF2B5EF4-FFF2-40B4-BE49-F238E27FC236}">
              <a16:creationId xmlns:a16="http://schemas.microsoft.com/office/drawing/2014/main" id="{0185C3F9-40F1-77A0-B3DD-43D158C8F66A}"/>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5BE7492C-DCD7-C079-8130-2D0099F9BA51}"/>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96E7BBBE-5C43-7215-DFFE-39C763E96F69}"/>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C755B98C-245C-698F-0BD9-11756FDB4786}"/>
              </a:ext>
            </a:extLst>
          </p:cNvPr>
          <p:cNvSpPr txBox="1"/>
          <p:nvPr/>
        </p:nvSpPr>
        <p:spPr>
          <a:xfrm>
            <a:off x="776633" y="562515"/>
            <a:ext cx="6217815" cy="595786"/>
          </a:xfrm>
          <a:prstGeom prst="rect">
            <a:avLst/>
          </a:prstGeom>
        </p:spPr>
        <p:txBody>
          <a:bodyPr wrap="square">
            <a:noAutofit/>
          </a:bodyPr>
          <a:lstStyle/>
          <a:p>
            <a:pPr indent="252095" algn="just" defTabSz="266700">
              <a:lnSpc>
                <a:spcPct val="150000"/>
              </a:lnSpc>
              <a:spcBef>
                <a:spcPts val="700"/>
              </a:spcBef>
              <a:spcAft>
                <a:spcPct val="0"/>
              </a:spcAft>
            </a:pPr>
            <a:r>
              <a:rPr lang="en-US" sz="2400" dirty="0">
                <a:latin typeface="华文楷体" panose="02010600040101010101" charset="-122"/>
                <a:ea typeface="华文楷体" panose="02010600040101010101" charset="-122"/>
                <a:cs typeface="华文楷体" panose="02010600040101010101" charset="-122"/>
              </a:rPr>
              <a:t> </a:t>
            </a:r>
            <a:r>
              <a:rPr lang="en-US" sz="2400" dirty="0">
                <a:solidFill>
                  <a:schemeClr val="accent1"/>
                </a:solidFill>
                <a:latin typeface="华文楷体" panose="02010600040101010101" charset="-122"/>
                <a:ea typeface="华文楷体" panose="02010600040101010101" charset="-122"/>
                <a:cs typeface="华文楷体" panose="02010600040101010101" charset="-122"/>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rPr>
              <a:t>（二）狭义财政支出与</a:t>
            </a:r>
            <a:r>
              <a:rPr lang="en-US" altLang="zh-CN" sz="2400" b="1" dirty="0">
                <a:solidFill>
                  <a:schemeClr val="accent2"/>
                </a:solidFill>
                <a:latin typeface="华文楷体" panose="02010600040101010101" charset="-122"/>
                <a:ea typeface="华文楷体" panose="02010600040101010101" charset="-122"/>
                <a:cs typeface="华文楷体" panose="02010600040101010101" charset="-122"/>
              </a:rPr>
              <a:t>GDP</a:t>
            </a:r>
            <a:r>
              <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rPr>
              <a:t>比较</a:t>
            </a:r>
            <a:endPar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p:txBody>
      </p:sp>
      <p:sp>
        <p:nvSpPr>
          <p:cNvPr id="11" name="灯片编号占位符 6">
            <a:extLst>
              <a:ext uri="{FF2B5EF4-FFF2-40B4-BE49-F238E27FC236}">
                <a16:creationId xmlns:a16="http://schemas.microsoft.com/office/drawing/2014/main" id="{D3C32D77-AE49-6623-0819-41F21C7089CE}"/>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26</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6BF6C566-7B6B-3F40-2F66-248333943C43}"/>
              </a:ext>
            </a:extLst>
          </p:cNvPr>
          <p:cNvSpPr>
            <a:spLocks noChangeArrowheads="1"/>
          </p:cNvSpPr>
          <p:nvPr/>
        </p:nvSpPr>
        <p:spPr bwMode="auto">
          <a:xfrm>
            <a:off x="699666" y="0"/>
            <a:ext cx="5872584"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二、中国财政支出规模与趋势分析</a:t>
            </a:r>
          </a:p>
        </p:txBody>
      </p:sp>
      <p:graphicFrame>
        <p:nvGraphicFramePr>
          <p:cNvPr id="4" name="表格 3">
            <a:extLst>
              <a:ext uri="{FF2B5EF4-FFF2-40B4-BE49-F238E27FC236}">
                <a16:creationId xmlns:a16="http://schemas.microsoft.com/office/drawing/2014/main" id="{B9AA7CB3-85F3-6A48-D454-83901DFB0164}"/>
              </a:ext>
            </a:extLst>
          </p:cNvPr>
          <p:cNvGraphicFramePr>
            <a:graphicFrameLocks noGrp="1"/>
          </p:cNvGraphicFramePr>
          <p:nvPr>
            <p:extLst>
              <p:ext uri="{D42A27DB-BD31-4B8C-83A1-F6EECF244321}">
                <p14:modId xmlns:p14="http://schemas.microsoft.com/office/powerpoint/2010/main" val="540940330"/>
              </p:ext>
            </p:extLst>
          </p:nvPr>
        </p:nvGraphicFramePr>
        <p:xfrm>
          <a:off x="4140485" y="1094643"/>
          <a:ext cx="7946740" cy="3023343"/>
        </p:xfrm>
        <a:graphic>
          <a:graphicData uri="http://schemas.openxmlformats.org/drawingml/2006/table">
            <a:tbl>
              <a:tblPr>
                <a:tableStyleId>{5C22544A-7EE6-4342-B048-85BDC9FD1C3A}</a:tableStyleId>
              </a:tblPr>
              <a:tblGrid>
                <a:gridCol w="1017975">
                  <a:extLst>
                    <a:ext uri="{9D8B030D-6E8A-4147-A177-3AD203B41FA5}">
                      <a16:colId xmlns:a16="http://schemas.microsoft.com/office/drawing/2014/main" val="2173836785"/>
                    </a:ext>
                  </a:extLst>
                </a:gridCol>
                <a:gridCol w="1734641">
                  <a:extLst>
                    <a:ext uri="{9D8B030D-6E8A-4147-A177-3AD203B41FA5}">
                      <a16:colId xmlns:a16="http://schemas.microsoft.com/office/drawing/2014/main" val="947923635"/>
                    </a:ext>
                  </a:extLst>
                </a:gridCol>
                <a:gridCol w="1450435">
                  <a:extLst>
                    <a:ext uri="{9D8B030D-6E8A-4147-A177-3AD203B41FA5}">
                      <a16:colId xmlns:a16="http://schemas.microsoft.com/office/drawing/2014/main" val="1381882729"/>
                    </a:ext>
                  </a:extLst>
                </a:gridCol>
                <a:gridCol w="1744442">
                  <a:extLst>
                    <a:ext uri="{9D8B030D-6E8A-4147-A177-3AD203B41FA5}">
                      <a16:colId xmlns:a16="http://schemas.microsoft.com/office/drawing/2014/main" val="1185950128"/>
                    </a:ext>
                  </a:extLst>
                </a:gridCol>
                <a:gridCol w="1999247">
                  <a:extLst>
                    <a:ext uri="{9D8B030D-6E8A-4147-A177-3AD203B41FA5}">
                      <a16:colId xmlns:a16="http://schemas.microsoft.com/office/drawing/2014/main" val="1193098999"/>
                    </a:ext>
                  </a:extLst>
                </a:gridCol>
              </a:tblGrid>
              <a:tr h="724488">
                <a:tc>
                  <a:txBody>
                    <a:bodyPr/>
                    <a:lstStyle/>
                    <a:p>
                      <a:pPr marL="0" marR="0" algn="ctr">
                        <a:buNone/>
                      </a:pPr>
                      <a:r>
                        <a:rPr lang="zh-CN" altLang="en-US" sz="1400" b="1" kern="100" dirty="0">
                          <a:effectLst/>
                          <a:latin typeface="+mn-ea"/>
                          <a:ea typeface="+mn-ea"/>
                        </a:rPr>
                        <a:t>年份</a:t>
                      </a:r>
                    </a:p>
                  </a:txBody>
                  <a:tcPr marL="17780" marR="17780" anchor="ctr"/>
                </a:tc>
                <a:tc>
                  <a:txBody>
                    <a:bodyPr/>
                    <a:lstStyle/>
                    <a:p>
                      <a:pPr marL="0" marR="0" algn="ctr">
                        <a:lnSpc>
                          <a:spcPts val="1200"/>
                        </a:lnSpc>
                        <a:buNone/>
                      </a:pPr>
                      <a:r>
                        <a:rPr lang="zh-CN" altLang="en-US" sz="1400" b="1" kern="100" dirty="0">
                          <a:effectLst/>
                          <a:latin typeface="+mn-ea"/>
                          <a:ea typeface="+mn-ea"/>
                        </a:rPr>
                        <a:t>狭义财政支出</a:t>
                      </a:r>
                    </a:p>
                  </a:txBody>
                  <a:tcPr marL="17780" marR="17780" anchor="ctr"/>
                </a:tc>
                <a:tc>
                  <a:txBody>
                    <a:bodyPr/>
                    <a:lstStyle/>
                    <a:p>
                      <a:pPr marL="0" marR="0" algn="ctr">
                        <a:lnSpc>
                          <a:spcPts val="1200"/>
                        </a:lnSpc>
                        <a:buNone/>
                      </a:pPr>
                      <a:r>
                        <a:rPr lang="zh-CN" altLang="en-US" sz="1400" b="1" kern="100" dirty="0">
                          <a:effectLst/>
                          <a:latin typeface="+mn-ea"/>
                          <a:ea typeface="+mn-ea"/>
                        </a:rPr>
                        <a:t>占</a:t>
                      </a:r>
                      <a:r>
                        <a:rPr lang="en-US" sz="1400" b="1" kern="100" dirty="0">
                          <a:effectLst/>
                          <a:latin typeface="+mn-ea"/>
                          <a:ea typeface="+mn-ea"/>
                        </a:rPr>
                        <a:t>GDP</a:t>
                      </a:r>
                      <a:r>
                        <a:rPr lang="zh-CN" altLang="en-US" sz="1400" b="1" kern="100" dirty="0">
                          <a:effectLst/>
                          <a:latin typeface="+mn-ea"/>
                          <a:ea typeface="+mn-ea"/>
                        </a:rPr>
                        <a:t>比重</a:t>
                      </a:r>
                      <a:r>
                        <a:rPr lang="en-US" altLang="zh-CN" sz="1400" b="1" kern="100" dirty="0">
                          <a:effectLst/>
                          <a:latin typeface="+mn-ea"/>
                          <a:ea typeface="+mn-ea"/>
                        </a:rPr>
                        <a:t>%</a:t>
                      </a:r>
                      <a:endParaRPr lang="zh-CN" altLang="en-US" sz="1400" b="1" kern="100" dirty="0">
                        <a:effectLst/>
                        <a:latin typeface="+mn-ea"/>
                        <a:ea typeface="+mn-ea"/>
                      </a:endParaRPr>
                    </a:p>
                  </a:txBody>
                  <a:tcPr marL="17780" marR="17780" anchor="ctr"/>
                </a:tc>
                <a:tc>
                  <a:txBody>
                    <a:bodyPr/>
                    <a:lstStyle/>
                    <a:p>
                      <a:pPr marL="0" marR="0" algn="ctr">
                        <a:lnSpc>
                          <a:spcPts val="1200"/>
                        </a:lnSpc>
                        <a:buNone/>
                      </a:pPr>
                      <a:r>
                        <a:rPr lang="zh-CN" altLang="en-US" sz="1400" b="1" kern="100" dirty="0">
                          <a:effectLst/>
                          <a:latin typeface="+mn-ea"/>
                          <a:ea typeface="+mn-ea"/>
                        </a:rPr>
                        <a:t>财政支出弹性系数</a:t>
                      </a:r>
                    </a:p>
                  </a:txBody>
                  <a:tcPr marL="17780" marR="17780" anchor="ctr"/>
                </a:tc>
                <a:tc>
                  <a:txBody>
                    <a:bodyPr/>
                    <a:lstStyle/>
                    <a:p>
                      <a:pPr marL="0" marR="0" algn="ctr">
                        <a:lnSpc>
                          <a:spcPts val="1200"/>
                        </a:lnSpc>
                        <a:buNone/>
                      </a:pPr>
                      <a:r>
                        <a:rPr lang="zh-CN" altLang="en-US" sz="1400" b="1" kern="100" dirty="0">
                          <a:effectLst/>
                          <a:latin typeface="+mn-ea"/>
                          <a:ea typeface="+mn-ea"/>
                        </a:rPr>
                        <a:t>财政支出增长边际倾向</a:t>
                      </a:r>
                    </a:p>
                  </a:txBody>
                  <a:tcPr marL="17780" marR="17780" anchor="ctr"/>
                </a:tc>
                <a:extLst>
                  <a:ext uri="{0D108BD9-81ED-4DB2-BD59-A6C34878D82A}">
                    <a16:rowId xmlns:a16="http://schemas.microsoft.com/office/drawing/2014/main" val="955209624"/>
                  </a:ext>
                </a:extLst>
              </a:tr>
              <a:tr h="459771">
                <a:tc>
                  <a:txBody>
                    <a:bodyPr/>
                    <a:lstStyle/>
                    <a:p>
                      <a:pPr marL="0" marR="0" algn="r">
                        <a:buNone/>
                      </a:pPr>
                      <a:r>
                        <a:rPr lang="en-US" altLang="zh-CN" sz="1800" b="1" kern="100" dirty="0">
                          <a:effectLst/>
                          <a:latin typeface="+mn-ea"/>
                          <a:ea typeface="+mn-ea"/>
                        </a:rPr>
                        <a:t>1980</a:t>
                      </a:r>
                      <a:endParaRPr lang="zh-CN" altLang="en-US" sz="1800" b="1" kern="100" dirty="0">
                        <a:effectLst/>
                        <a:latin typeface="+mn-ea"/>
                        <a:ea typeface="+mn-ea"/>
                      </a:endParaRPr>
                    </a:p>
                  </a:txBody>
                  <a:tcPr marL="68580" marR="68580" anchor="b"/>
                </a:tc>
                <a:tc>
                  <a:txBody>
                    <a:bodyPr/>
                    <a:lstStyle/>
                    <a:p>
                      <a:pPr marL="0" marR="0" algn="r">
                        <a:buNone/>
                      </a:pPr>
                      <a:r>
                        <a:rPr lang="en-US" altLang="zh-CN" sz="1800" b="1" kern="100" dirty="0">
                          <a:effectLst/>
                          <a:latin typeface="+mn-ea"/>
                          <a:ea typeface="+mn-ea"/>
                        </a:rPr>
                        <a:t>1228.8</a:t>
                      </a:r>
                      <a:endParaRPr lang="zh-CN" altLang="en-US" sz="1800" b="1" kern="100" dirty="0">
                        <a:effectLst/>
                        <a:latin typeface="+mn-ea"/>
                        <a:ea typeface="+mn-ea"/>
                      </a:endParaRPr>
                    </a:p>
                  </a:txBody>
                  <a:tcPr marL="68580" marR="68580" anchor="b"/>
                </a:tc>
                <a:tc>
                  <a:txBody>
                    <a:bodyPr/>
                    <a:lstStyle/>
                    <a:p>
                      <a:pPr marL="0" marR="0" algn="r">
                        <a:buNone/>
                      </a:pPr>
                      <a:r>
                        <a:rPr lang="en-US" altLang="zh-CN" sz="1800" b="1" kern="100" dirty="0">
                          <a:effectLst/>
                          <a:latin typeface="+mn-ea"/>
                          <a:ea typeface="+mn-ea"/>
                        </a:rPr>
                        <a:t>26.8</a:t>
                      </a:r>
                      <a:endParaRPr lang="zh-CN" altLang="en-US" sz="1800" b="1" kern="100" dirty="0">
                        <a:effectLst/>
                        <a:latin typeface="+mn-ea"/>
                        <a:ea typeface="+mn-ea"/>
                      </a:endParaRPr>
                    </a:p>
                  </a:txBody>
                  <a:tcPr marL="68580" marR="68580" anchor="b"/>
                </a:tc>
                <a:tc>
                  <a:txBody>
                    <a:bodyPr/>
                    <a:lstStyle/>
                    <a:p>
                      <a:pPr marL="0" marR="0" algn="r">
                        <a:buNone/>
                      </a:pPr>
                      <a:r>
                        <a:rPr lang="en-US" altLang="zh-CN" sz="1800" b="1" kern="100">
                          <a:effectLst/>
                          <a:latin typeface="+mn-ea"/>
                          <a:ea typeface="+mn-ea"/>
                        </a:rPr>
                        <a:t>-0.348</a:t>
                      </a:r>
                      <a:endParaRPr lang="zh-CN" altLang="en-US" sz="1800" b="1" kern="100">
                        <a:effectLst/>
                        <a:latin typeface="+mn-ea"/>
                        <a:ea typeface="+mn-ea"/>
                      </a:endParaRPr>
                    </a:p>
                  </a:txBody>
                  <a:tcPr marL="68580" marR="68580" anchor="b"/>
                </a:tc>
                <a:tc>
                  <a:txBody>
                    <a:bodyPr/>
                    <a:lstStyle/>
                    <a:p>
                      <a:pPr marL="0" marR="0" algn="r">
                        <a:buNone/>
                      </a:pPr>
                      <a:r>
                        <a:rPr lang="en-US" altLang="zh-CN" sz="1800" b="1" kern="100">
                          <a:effectLst/>
                          <a:latin typeface="+mn-ea"/>
                          <a:ea typeface="+mn-ea"/>
                        </a:rPr>
                        <a:t>-0.109</a:t>
                      </a:r>
                      <a:endParaRPr lang="zh-CN" altLang="en-US" sz="1800" b="1" kern="100">
                        <a:effectLst/>
                        <a:latin typeface="+mn-ea"/>
                        <a:ea typeface="+mn-ea"/>
                      </a:endParaRPr>
                    </a:p>
                  </a:txBody>
                  <a:tcPr marL="68580" marR="68580" anchor="b"/>
                </a:tc>
                <a:extLst>
                  <a:ext uri="{0D108BD9-81ED-4DB2-BD59-A6C34878D82A}">
                    <a16:rowId xmlns:a16="http://schemas.microsoft.com/office/drawing/2014/main" val="3206115003"/>
                  </a:ext>
                </a:extLst>
              </a:tr>
              <a:tr h="459771">
                <a:tc>
                  <a:txBody>
                    <a:bodyPr/>
                    <a:lstStyle/>
                    <a:p>
                      <a:pPr marL="0" marR="0" algn="r">
                        <a:buNone/>
                      </a:pPr>
                      <a:r>
                        <a:rPr lang="en-US" altLang="zh-CN" sz="1800" b="1" kern="100" dirty="0">
                          <a:effectLst/>
                          <a:latin typeface="+mn-ea"/>
                          <a:ea typeface="+mn-ea"/>
                        </a:rPr>
                        <a:t>1985</a:t>
                      </a:r>
                      <a:endParaRPr lang="zh-CN" altLang="en-US" sz="1800" b="1" kern="100" dirty="0">
                        <a:effectLst/>
                        <a:latin typeface="+mn-ea"/>
                        <a:ea typeface="+mn-ea"/>
                      </a:endParaRPr>
                    </a:p>
                  </a:txBody>
                  <a:tcPr marL="68580" marR="68580" anchor="b"/>
                </a:tc>
                <a:tc>
                  <a:txBody>
                    <a:bodyPr/>
                    <a:lstStyle/>
                    <a:p>
                      <a:pPr marL="0" marR="0" algn="r">
                        <a:buNone/>
                      </a:pPr>
                      <a:r>
                        <a:rPr lang="en-US" altLang="zh-CN" sz="1800" b="1" kern="100" dirty="0">
                          <a:effectLst/>
                          <a:latin typeface="+mn-ea"/>
                          <a:ea typeface="+mn-ea"/>
                        </a:rPr>
                        <a:t>2004.3</a:t>
                      </a:r>
                      <a:endParaRPr lang="zh-CN" altLang="en-US" sz="1800" b="1" kern="100" dirty="0">
                        <a:effectLst/>
                        <a:latin typeface="+mn-ea"/>
                        <a:ea typeface="+mn-ea"/>
                      </a:endParaRPr>
                    </a:p>
                  </a:txBody>
                  <a:tcPr marL="68580" marR="68580" anchor="b"/>
                </a:tc>
                <a:tc>
                  <a:txBody>
                    <a:bodyPr/>
                    <a:lstStyle/>
                    <a:p>
                      <a:pPr marL="0" marR="0" algn="r">
                        <a:buNone/>
                      </a:pPr>
                      <a:r>
                        <a:rPr lang="en-US" altLang="zh-CN" sz="1800" b="1" kern="100" dirty="0">
                          <a:effectLst/>
                          <a:latin typeface="+mn-ea"/>
                          <a:ea typeface="+mn-ea"/>
                        </a:rPr>
                        <a:t>22.0</a:t>
                      </a:r>
                      <a:endParaRPr lang="zh-CN" altLang="en-US" sz="1800" b="1" kern="100" dirty="0">
                        <a:effectLst/>
                        <a:latin typeface="+mn-ea"/>
                        <a:ea typeface="+mn-ea"/>
                      </a:endParaRPr>
                    </a:p>
                  </a:txBody>
                  <a:tcPr marL="68580" marR="68580" anchor="b"/>
                </a:tc>
                <a:tc>
                  <a:txBody>
                    <a:bodyPr/>
                    <a:lstStyle/>
                    <a:p>
                      <a:pPr marL="0" marR="0" algn="r">
                        <a:buNone/>
                      </a:pPr>
                      <a:r>
                        <a:rPr lang="en-US" altLang="zh-CN" sz="1800" b="1" kern="100" dirty="0">
                          <a:effectLst/>
                          <a:latin typeface="+mn-ea"/>
                          <a:ea typeface="+mn-ea"/>
                        </a:rPr>
                        <a:t>0.713</a:t>
                      </a:r>
                      <a:endParaRPr lang="zh-CN" altLang="en-US" sz="1800" b="1" kern="100" dirty="0">
                        <a:effectLst/>
                        <a:latin typeface="+mn-ea"/>
                        <a:ea typeface="+mn-ea"/>
                      </a:endParaRPr>
                    </a:p>
                  </a:txBody>
                  <a:tcPr marL="68580" marR="68580" anchor="b"/>
                </a:tc>
                <a:tc>
                  <a:txBody>
                    <a:bodyPr/>
                    <a:lstStyle/>
                    <a:p>
                      <a:pPr marL="0" marR="0" algn="r">
                        <a:buNone/>
                      </a:pPr>
                      <a:r>
                        <a:rPr lang="en-US" altLang="zh-CN" sz="1800" b="1" kern="100">
                          <a:effectLst/>
                          <a:latin typeface="+mn-ea"/>
                          <a:ea typeface="+mn-ea"/>
                        </a:rPr>
                        <a:t>0.167</a:t>
                      </a:r>
                      <a:endParaRPr lang="zh-CN" altLang="en-US" sz="1800" b="1" kern="100">
                        <a:effectLst/>
                        <a:latin typeface="+mn-ea"/>
                        <a:ea typeface="+mn-ea"/>
                      </a:endParaRPr>
                    </a:p>
                  </a:txBody>
                  <a:tcPr marL="68580" marR="68580" anchor="b"/>
                </a:tc>
                <a:extLst>
                  <a:ext uri="{0D108BD9-81ED-4DB2-BD59-A6C34878D82A}">
                    <a16:rowId xmlns:a16="http://schemas.microsoft.com/office/drawing/2014/main" val="3759648962"/>
                  </a:ext>
                </a:extLst>
              </a:tr>
              <a:tr h="459771">
                <a:tc>
                  <a:txBody>
                    <a:bodyPr/>
                    <a:lstStyle/>
                    <a:p>
                      <a:pPr marL="0" marR="0" algn="r">
                        <a:buNone/>
                      </a:pPr>
                      <a:r>
                        <a:rPr lang="en-US" altLang="zh-CN" sz="1800" b="1" kern="100">
                          <a:effectLst/>
                          <a:latin typeface="+mn-ea"/>
                          <a:ea typeface="+mn-ea"/>
                        </a:rPr>
                        <a:t>1990</a:t>
                      </a:r>
                      <a:endParaRPr lang="zh-CN" altLang="en-US" sz="1800" b="1" kern="100">
                        <a:effectLst/>
                        <a:latin typeface="+mn-ea"/>
                        <a:ea typeface="+mn-ea"/>
                      </a:endParaRPr>
                    </a:p>
                  </a:txBody>
                  <a:tcPr marL="68580" marR="68580" anchor="b"/>
                </a:tc>
                <a:tc>
                  <a:txBody>
                    <a:bodyPr/>
                    <a:lstStyle/>
                    <a:p>
                      <a:pPr marL="0" marR="0" algn="r">
                        <a:buNone/>
                      </a:pPr>
                      <a:r>
                        <a:rPr lang="en-US" altLang="zh-CN" sz="1800" b="1" kern="100" dirty="0">
                          <a:effectLst/>
                          <a:latin typeface="+mn-ea"/>
                          <a:ea typeface="+mn-ea"/>
                        </a:rPr>
                        <a:t>3083.6</a:t>
                      </a:r>
                      <a:endParaRPr lang="zh-CN" altLang="en-US" sz="1800" b="1" kern="100" dirty="0">
                        <a:effectLst/>
                        <a:latin typeface="+mn-ea"/>
                        <a:ea typeface="+mn-ea"/>
                      </a:endParaRPr>
                    </a:p>
                  </a:txBody>
                  <a:tcPr marL="68580" marR="68580" anchor="b"/>
                </a:tc>
                <a:tc>
                  <a:txBody>
                    <a:bodyPr/>
                    <a:lstStyle/>
                    <a:p>
                      <a:pPr marL="0" marR="0" algn="r">
                        <a:buNone/>
                      </a:pPr>
                      <a:r>
                        <a:rPr lang="en-US" altLang="zh-CN" sz="1800" b="1" kern="100" dirty="0">
                          <a:effectLst/>
                          <a:latin typeface="+mn-ea"/>
                          <a:ea typeface="+mn-ea"/>
                        </a:rPr>
                        <a:t>16.3</a:t>
                      </a:r>
                      <a:endParaRPr lang="zh-CN" altLang="en-US" sz="1800" b="1" kern="100" dirty="0">
                        <a:effectLst/>
                        <a:latin typeface="+mn-ea"/>
                        <a:ea typeface="+mn-ea"/>
                      </a:endParaRPr>
                    </a:p>
                  </a:txBody>
                  <a:tcPr marL="68580" marR="68580" anchor="b"/>
                </a:tc>
                <a:tc>
                  <a:txBody>
                    <a:bodyPr/>
                    <a:lstStyle/>
                    <a:p>
                      <a:pPr marL="0" marR="0" algn="r">
                        <a:buNone/>
                      </a:pPr>
                      <a:r>
                        <a:rPr lang="en-US" altLang="zh-CN" sz="1800" b="1" kern="100" dirty="0">
                          <a:effectLst/>
                          <a:latin typeface="+mn-ea"/>
                          <a:ea typeface="+mn-ea"/>
                        </a:rPr>
                        <a:t>0.934</a:t>
                      </a:r>
                      <a:endParaRPr lang="zh-CN" altLang="en-US" sz="1800" b="1" kern="100" dirty="0">
                        <a:effectLst/>
                        <a:latin typeface="+mn-ea"/>
                        <a:ea typeface="+mn-ea"/>
                      </a:endParaRPr>
                    </a:p>
                  </a:txBody>
                  <a:tcPr marL="68580" marR="68580" anchor="b"/>
                </a:tc>
                <a:tc>
                  <a:txBody>
                    <a:bodyPr/>
                    <a:lstStyle/>
                    <a:p>
                      <a:pPr marL="0" marR="0" algn="r">
                        <a:buNone/>
                      </a:pPr>
                      <a:r>
                        <a:rPr lang="en-US" altLang="zh-CN" sz="1800" b="1" kern="100" dirty="0">
                          <a:effectLst/>
                          <a:latin typeface="+mn-ea"/>
                          <a:ea typeface="+mn-ea"/>
                        </a:rPr>
                        <a:t>0.153</a:t>
                      </a:r>
                      <a:endParaRPr lang="zh-CN" altLang="en-US" sz="1800" b="1" kern="100" dirty="0">
                        <a:effectLst/>
                        <a:latin typeface="+mn-ea"/>
                        <a:ea typeface="+mn-ea"/>
                      </a:endParaRPr>
                    </a:p>
                  </a:txBody>
                  <a:tcPr marL="68580" marR="68580" anchor="b"/>
                </a:tc>
                <a:extLst>
                  <a:ext uri="{0D108BD9-81ED-4DB2-BD59-A6C34878D82A}">
                    <a16:rowId xmlns:a16="http://schemas.microsoft.com/office/drawing/2014/main" val="2524397967"/>
                  </a:ext>
                </a:extLst>
              </a:tr>
              <a:tr h="459771">
                <a:tc>
                  <a:txBody>
                    <a:bodyPr/>
                    <a:lstStyle/>
                    <a:p>
                      <a:pPr marL="0" marR="0" algn="r">
                        <a:buNone/>
                      </a:pPr>
                      <a:r>
                        <a:rPr lang="en-US" altLang="zh-CN" sz="1800" b="1" kern="100">
                          <a:effectLst/>
                          <a:latin typeface="+mn-ea"/>
                          <a:ea typeface="+mn-ea"/>
                        </a:rPr>
                        <a:t>1995</a:t>
                      </a:r>
                      <a:endParaRPr lang="zh-CN" altLang="en-US" sz="1800" b="1" kern="100">
                        <a:effectLst/>
                        <a:latin typeface="+mn-ea"/>
                        <a:ea typeface="+mn-ea"/>
                      </a:endParaRPr>
                    </a:p>
                  </a:txBody>
                  <a:tcPr marL="68580" marR="68580" anchor="b"/>
                </a:tc>
                <a:tc>
                  <a:txBody>
                    <a:bodyPr/>
                    <a:lstStyle/>
                    <a:p>
                      <a:pPr marL="0" marR="0" algn="r">
                        <a:buNone/>
                      </a:pPr>
                      <a:r>
                        <a:rPr lang="en-US" altLang="zh-CN" sz="1800" b="1" kern="100" dirty="0">
                          <a:effectLst/>
                          <a:latin typeface="+mn-ea"/>
                          <a:ea typeface="+mn-ea"/>
                        </a:rPr>
                        <a:t>6823.7</a:t>
                      </a:r>
                      <a:endParaRPr lang="zh-CN" altLang="en-US" sz="1800" b="1" kern="100" dirty="0">
                        <a:effectLst/>
                        <a:latin typeface="+mn-ea"/>
                        <a:ea typeface="+mn-ea"/>
                      </a:endParaRPr>
                    </a:p>
                  </a:txBody>
                  <a:tcPr marL="68580" marR="68580" anchor="b"/>
                </a:tc>
                <a:tc>
                  <a:txBody>
                    <a:bodyPr/>
                    <a:lstStyle/>
                    <a:p>
                      <a:pPr marL="0" marR="0" algn="r">
                        <a:buNone/>
                      </a:pPr>
                      <a:r>
                        <a:rPr lang="en-US" altLang="zh-CN" sz="1800" b="1" kern="100">
                          <a:effectLst/>
                          <a:latin typeface="+mn-ea"/>
                          <a:ea typeface="+mn-ea"/>
                        </a:rPr>
                        <a:t>11.1</a:t>
                      </a:r>
                      <a:endParaRPr lang="zh-CN" altLang="en-US" sz="1800" b="1" kern="100">
                        <a:effectLst/>
                        <a:latin typeface="+mn-ea"/>
                        <a:ea typeface="+mn-ea"/>
                      </a:endParaRPr>
                    </a:p>
                  </a:txBody>
                  <a:tcPr marL="68580" marR="68580" anchor="b"/>
                </a:tc>
                <a:tc>
                  <a:txBody>
                    <a:bodyPr/>
                    <a:lstStyle/>
                    <a:p>
                      <a:pPr marL="0" marR="0" algn="r">
                        <a:buNone/>
                      </a:pPr>
                      <a:r>
                        <a:rPr lang="en-US" altLang="zh-CN" sz="1800" b="1" kern="100" dirty="0">
                          <a:effectLst/>
                          <a:latin typeface="+mn-ea"/>
                          <a:ea typeface="+mn-ea"/>
                        </a:rPr>
                        <a:t>0.682</a:t>
                      </a:r>
                      <a:endParaRPr lang="zh-CN" altLang="en-US" sz="1800" b="1" kern="100" dirty="0">
                        <a:effectLst/>
                        <a:latin typeface="+mn-ea"/>
                        <a:ea typeface="+mn-ea"/>
                      </a:endParaRPr>
                    </a:p>
                  </a:txBody>
                  <a:tcPr marL="68580" marR="68580" anchor="b"/>
                </a:tc>
                <a:tc>
                  <a:txBody>
                    <a:bodyPr/>
                    <a:lstStyle/>
                    <a:p>
                      <a:pPr marL="0" marR="0" algn="r">
                        <a:buNone/>
                      </a:pPr>
                      <a:r>
                        <a:rPr lang="en-US" altLang="zh-CN" sz="1800" b="1" kern="100" dirty="0">
                          <a:effectLst/>
                          <a:latin typeface="+mn-ea"/>
                          <a:ea typeface="+mn-ea"/>
                        </a:rPr>
                        <a:t>0.081</a:t>
                      </a:r>
                      <a:endParaRPr lang="zh-CN" altLang="en-US" sz="1800" b="1" kern="100" dirty="0">
                        <a:effectLst/>
                        <a:latin typeface="+mn-ea"/>
                        <a:ea typeface="+mn-ea"/>
                      </a:endParaRPr>
                    </a:p>
                  </a:txBody>
                  <a:tcPr marL="68580" marR="68580" anchor="b"/>
                </a:tc>
                <a:extLst>
                  <a:ext uri="{0D108BD9-81ED-4DB2-BD59-A6C34878D82A}">
                    <a16:rowId xmlns:a16="http://schemas.microsoft.com/office/drawing/2014/main" val="3140895441"/>
                  </a:ext>
                </a:extLst>
              </a:tr>
              <a:tr h="459771">
                <a:tc>
                  <a:txBody>
                    <a:bodyPr/>
                    <a:lstStyle/>
                    <a:p>
                      <a:pPr marL="0" marR="0" algn="r">
                        <a:buNone/>
                      </a:pPr>
                      <a:r>
                        <a:rPr lang="en-US" altLang="zh-CN" sz="1800" b="1" kern="100">
                          <a:effectLst/>
                          <a:latin typeface="+mn-ea"/>
                          <a:ea typeface="+mn-ea"/>
                        </a:rPr>
                        <a:t>2000</a:t>
                      </a:r>
                      <a:endParaRPr lang="zh-CN" altLang="en-US" sz="1800" b="1" kern="100">
                        <a:effectLst/>
                        <a:latin typeface="+mn-ea"/>
                        <a:ea typeface="+mn-ea"/>
                      </a:endParaRPr>
                    </a:p>
                  </a:txBody>
                  <a:tcPr marL="68580" marR="68580" anchor="b"/>
                </a:tc>
                <a:tc>
                  <a:txBody>
                    <a:bodyPr/>
                    <a:lstStyle/>
                    <a:p>
                      <a:pPr marL="0" marR="0" algn="r">
                        <a:buNone/>
                      </a:pPr>
                      <a:r>
                        <a:rPr lang="en-US" altLang="zh-CN" sz="1800" b="1" kern="100">
                          <a:effectLst/>
                          <a:latin typeface="+mn-ea"/>
                          <a:ea typeface="+mn-ea"/>
                        </a:rPr>
                        <a:t>15886.5</a:t>
                      </a:r>
                      <a:endParaRPr lang="zh-CN" altLang="en-US" sz="1800" b="1" kern="100">
                        <a:effectLst/>
                        <a:latin typeface="+mn-ea"/>
                        <a:ea typeface="+mn-ea"/>
                      </a:endParaRPr>
                    </a:p>
                  </a:txBody>
                  <a:tcPr marL="68580" marR="68580" anchor="b"/>
                </a:tc>
                <a:tc>
                  <a:txBody>
                    <a:bodyPr/>
                    <a:lstStyle/>
                    <a:p>
                      <a:pPr marL="0" marR="0" algn="r">
                        <a:buNone/>
                      </a:pPr>
                      <a:r>
                        <a:rPr lang="en-US" altLang="zh-CN" sz="1800" b="1" kern="100" dirty="0">
                          <a:effectLst/>
                          <a:latin typeface="+mn-ea"/>
                          <a:ea typeface="+mn-ea"/>
                        </a:rPr>
                        <a:t>15.8</a:t>
                      </a:r>
                      <a:endParaRPr lang="zh-CN" altLang="en-US" sz="1800" b="1" kern="100" dirty="0">
                        <a:effectLst/>
                        <a:latin typeface="+mn-ea"/>
                        <a:ea typeface="+mn-ea"/>
                      </a:endParaRPr>
                    </a:p>
                  </a:txBody>
                  <a:tcPr marL="68580" marR="68580" anchor="b"/>
                </a:tc>
                <a:tc>
                  <a:txBody>
                    <a:bodyPr/>
                    <a:lstStyle/>
                    <a:p>
                      <a:pPr marL="0" marR="0" algn="r">
                        <a:buNone/>
                      </a:pPr>
                      <a:r>
                        <a:rPr lang="en-US" altLang="zh-CN" sz="1800" b="1" kern="100" dirty="0">
                          <a:effectLst/>
                          <a:latin typeface="+mn-ea"/>
                          <a:ea typeface="+mn-ea"/>
                        </a:rPr>
                        <a:t>1.908</a:t>
                      </a:r>
                      <a:endParaRPr lang="zh-CN" altLang="en-US" sz="1800" b="1" kern="100" dirty="0">
                        <a:effectLst/>
                        <a:latin typeface="+mn-ea"/>
                        <a:ea typeface="+mn-ea"/>
                      </a:endParaRPr>
                    </a:p>
                  </a:txBody>
                  <a:tcPr marL="68580" marR="68580" anchor="b"/>
                </a:tc>
                <a:tc>
                  <a:txBody>
                    <a:bodyPr/>
                    <a:lstStyle/>
                    <a:p>
                      <a:pPr marL="0" marR="0" algn="r">
                        <a:buNone/>
                      </a:pPr>
                      <a:r>
                        <a:rPr lang="en-US" altLang="zh-CN" sz="1800" b="1" kern="100" dirty="0">
                          <a:effectLst/>
                          <a:latin typeface="+mn-ea"/>
                          <a:ea typeface="+mn-ea"/>
                        </a:rPr>
                        <a:t>0.278</a:t>
                      </a:r>
                      <a:endParaRPr lang="zh-CN" altLang="en-US" sz="1800" b="1" kern="100" dirty="0">
                        <a:effectLst/>
                        <a:latin typeface="+mn-ea"/>
                        <a:ea typeface="+mn-ea"/>
                      </a:endParaRPr>
                    </a:p>
                  </a:txBody>
                  <a:tcPr marL="68580" marR="68580" anchor="b"/>
                </a:tc>
                <a:extLst>
                  <a:ext uri="{0D108BD9-81ED-4DB2-BD59-A6C34878D82A}">
                    <a16:rowId xmlns:a16="http://schemas.microsoft.com/office/drawing/2014/main" val="2301073151"/>
                  </a:ext>
                </a:extLst>
              </a:tr>
            </a:tbl>
          </a:graphicData>
        </a:graphic>
      </p:graphicFrame>
      <p:graphicFrame>
        <p:nvGraphicFramePr>
          <p:cNvPr id="7" name="表格 6">
            <a:extLst>
              <a:ext uri="{FF2B5EF4-FFF2-40B4-BE49-F238E27FC236}">
                <a16:creationId xmlns:a16="http://schemas.microsoft.com/office/drawing/2014/main" id="{36C1C024-C6B6-3361-1A14-894E6624267A}"/>
              </a:ext>
            </a:extLst>
          </p:cNvPr>
          <p:cNvGraphicFramePr>
            <a:graphicFrameLocks noGrp="1"/>
          </p:cNvGraphicFramePr>
          <p:nvPr>
            <p:extLst>
              <p:ext uri="{D42A27DB-BD31-4B8C-83A1-F6EECF244321}">
                <p14:modId xmlns:p14="http://schemas.microsoft.com/office/powerpoint/2010/main" val="3721185783"/>
              </p:ext>
            </p:extLst>
          </p:nvPr>
        </p:nvGraphicFramePr>
        <p:xfrm>
          <a:off x="4140485" y="4052905"/>
          <a:ext cx="7946740" cy="2298855"/>
        </p:xfrm>
        <a:graphic>
          <a:graphicData uri="http://schemas.openxmlformats.org/drawingml/2006/table">
            <a:tbl>
              <a:tblPr>
                <a:tableStyleId>{5C22544A-7EE6-4342-B048-85BDC9FD1C3A}</a:tableStyleId>
              </a:tblPr>
              <a:tblGrid>
                <a:gridCol w="1027776">
                  <a:extLst>
                    <a:ext uri="{9D8B030D-6E8A-4147-A177-3AD203B41FA5}">
                      <a16:colId xmlns:a16="http://schemas.microsoft.com/office/drawing/2014/main" val="2454686502"/>
                    </a:ext>
                  </a:extLst>
                </a:gridCol>
                <a:gridCol w="1724841">
                  <a:extLst>
                    <a:ext uri="{9D8B030D-6E8A-4147-A177-3AD203B41FA5}">
                      <a16:colId xmlns:a16="http://schemas.microsoft.com/office/drawing/2014/main" val="2952102113"/>
                    </a:ext>
                  </a:extLst>
                </a:gridCol>
                <a:gridCol w="1460235">
                  <a:extLst>
                    <a:ext uri="{9D8B030D-6E8A-4147-A177-3AD203B41FA5}">
                      <a16:colId xmlns:a16="http://schemas.microsoft.com/office/drawing/2014/main" val="3303315250"/>
                    </a:ext>
                  </a:extLst>
                </a:gridCol>
                <a:gridCol w="1734641">
                  <a:extLst>
                    <a:ext uri="{9D8B030D-6E8A-4147-A177-3AD203B41FA5}">
                      <a16:colId xmlns:a16="http://schemas.microsoft.com/office/drawing/2014/main" val="3348578238"/>
                    </a:ext>
                  </a:extLst>
                </a:gridCol>
                <a:gridCol w="1999247">
                  <a:extLst>
                    <a:ext uri="{9D8B030D-6E8A-4147-A177-3AD203B41FA5}">
                      <a16:colId xmlns:a16="http://schemas.microsoft.com/office/drawing/2014/main" val="3098703615"/>
                    </a:ext>
                  </a:extLst>
                </a:gridCol>
              </a:tblGrid>
              <a:tr h="459771">
                <a:tc>
                  <a:txBody>
                    <a:bodyPr/>
                    <a:lstStyle/>
                    <a:p>
                      <a:pPr marL="0" marR="0" algn="r">
                        <a:buNone/>
                      </a:pPr>
                      <a:r>
                        <a:rPr lang="en-US" altLang="zh-CN" sz="1800" b="1" kern="100" dirty="0">
                          <a:effectLst/>
                          <a:latin typeface="+mn-ea"/>
                          <a:ea typeface="+mn-ea"/>
                        </a:rPr>
                        <a:t>2005</a:t>
                      </a:r>
                      <a:endParaRPr lang="zh-CN" altLang="en-US" sz="1800" b="1" kern="100" dirty="0">
                        <a:effectLst/>
                        <a:latin typeface="+mn-ea"/>
                        <a:ea typeface="+mn-ea"/>
                      </a:endParaRPr>
                    </a:p>
                  </a:txBody>
                  <a:tcPr marL="68580" marR="68580" anchor="b"/>
                </a:tc>
                <a:tc>
                  <a:txBody>
                    <a:bodyPr/>
                    <a:lstStyle/>
                    <a:p>
                      <a:pPr marL="0" marR="0" algn="r">
                        <a:buNone/>
                      </a:pPr>
                      <a:r>
                        <a:rPr lang="en-US" altLang="zh-CN" sz="1800" b="1" kern="100" dirty="0">
                          <a:effectLst/>
                          <a:latin typeface="+mn-ea"/>
                          <a:ea typeface="+mn-ea"/>
                        </a:rPr>
                        <a:t>33930.3</a:t>
                      </a:r>
                      <a:endParaRPr lang="zh-CN" altLang="en-US" sz="1800" b="1" kern="100" dirty="0">
                        <a:effectLst/>
                        <a:latin typeface="+mn-ea"/>
                        <a:ea typeface="+mn-ea"/>
                      </a:endParaRPr>
                    </a:p>
                  </a:txBody>
                  <a:tcPr marL="68580" marR="68580" anchor="b"/>
                </a:tc>
                <a:tc>
                  <a:txBody>
                    <a:bodyPr/>
                    <a:lstStyle/>
                    <a:p>
                      <a:pPr marL="0" marR="0" algn="r">
                        <a:buNone/>
                      </a:pPr>
                      <a:r>
                        <a:rPr lang="en-US" altLang="zh-CN" sz="1800" b="1" kern="100">
                          <a:effectLst/>
                          <a:latin typeface="+mn-ea"/>
                          <a:ea typeface="+mn-ea"/>
                        </a:rPr>
                        <a:t>18.1</a:t>
                      </a:r>
                      <a:endParaRPr lang="zh-CN" altLang="en-US" sz="1800" b="1" kern="100">
                        <a:effectLst/>
                        <a:latin typeface="+mn-ea"/>
                        <a:ea typeface="+mn-ea"/>
                      </a:endParaRPr>
                    </a:p>
                  </a:txBody>
                  <a:tcPr marL="68580" marR="68580" anchor="b"/>
                </a:tc>
                <a:tc>
                  <a:txBody>
                    <a:bodyPr/>
                    <a:lstStyle/>
                    <a:p>
                      <a:pPr marL="0" marR="0" algn="r">
                        <a:buNone/>
                      </a:pPr>
                      <a:r>
                        <a:rPr lang="en-US" altLang="zh-CN" sz="1800" b="1" kern="100">
                          <a:effectLst/>
                          <a:latin typeface="+mn-ea"/>
                          <a:ea typeface="+mn-ea"/>
                        </a:rPr>
                        <a:t>1.214</a:t>
                      </a:r>
                      <a:endParaRPr lang="zh-CN" altLang="en-US" sz="1800" b="1" kern="100">
                        <a:effectLst/>
                        <a:latin typeface="+mn-ea"/>
                        <a:ea typeface="+mn-ea"/>
                      </a:endParaRPr>
                    </a:p>
                  </a:txBody>
                  <a:tcPr marL="68580" marR="68580" anchor="b"/>
                </a:tc>
                <a:tc>
                  <a:txBody>
                    <a:bodyPr/>
                    <a:lstStyle/>
                    <a:p>
                      <a:pPr marL="0" marR="0" algn="r">
                        <a:buNone/>
                      </a:pPr>
                      <a:r>
                        <a:rPr lang="en-US" altLang="zh-CN" sz="1800" b="1" kern="100" dirty="0">
                          <a:effectLst/>
                          <a:latin typeface="+mn-ea"/>
                          <a:ea typeface="+mn-ea"/>
                        </a:rPr>
                        <a:t>0.214</a:t>
                      </a:r>
                      <a:endParaRPr lang="zh-CN" altLang="en-US" sz="1800" b="1" kern="100" dirty="0">
                        <a:effectLst/>
                        <a:latin typeface="+mn-ea"/>
                        <a:ea typeface="+mn-ea"/>
                      </a:endParaRPr>
                    </a:p>
                  </a:txBody>
                  <a:tcPr marL="68580" marR="68580" anchor="b"/>
                </a:tc>
                <a:extLst>
                  <a:ext uri="{0D108BD9-81ED-4DB2-BD59-A6C34878D82A}">
                    <a16:rowId xmlns:a16="http://schemas.microsoft.com/office/drawing/2014/main" val="1440608573"/>
                  </a:ext>
                </a:extLst>
              </a:tr>
              <a:tr h="459771">
                <a:tc>
                  <a:txBody>
                    <a:bodyPr/>
                    <a:lstStyle/>
                    <a:p>
                      <a:pPr marL="0" marR="0" algn="r">
                        <a:buNone/>
                      </a:pPr>
                      <a:r>
                        <a:rPr lang="en-US" altLang="zh-CN" sz="1800" b="1" kern="100" dirty="0">
                          <a:effectLst/>
                          <a:latin typeface="+mn-ea"/>
                          <a:ea typeface="+mn-ea"/>
                        </a:rPr>
                        <a:t>2010</a:t>
                      </a:r>
                      <a:endParaRPr lang="zh-CN" altLang="en-US" sz="1800" b="1" kern="100" dirty="0">
                        <a:effectLst/>
                        <a:latin typeface="+mn-ea"/>
                        <a:ea typeface="+mn-ea"/>
                      </a:endParaRPr>
                    </a:p>
                  </a:txBody>
                  <a:tcPr marL="68580" marR="68580" anchor="b"/>
                </a:tc>
                <a:tc>
                  <a:txBody>
                    <a:bodyPr/>
                    <a:lstStyle/>
                    <a:p>
                      <a:pPr marL="0" marR="0" algn="r">
                        <a:buNone/>
                      </a:pPr>
                      <a:r>
                        <a:rPr lang="en-US" altLang="zh-CN" sz="1800" b="1" kern="100" dirty="0">
                          <a:effectLst/>
                          <a:latin typeface="+mn-ea"/>
                          <a:ea typeface="+mn-ea"/>
                        </a:rPr>
                        <a:t>89874.2</a:t>
                      </a:r>
                      <a:endParaRPr lang="zh-CN" altLang="en-US" sz="1800" b="1" kern="100" dirty="0">
                        <a:effectLst/>
                        <a:latin typeface="+mn-ea"/>
                        <a:ea typeface="+mn-ea"/>
                      </a:endParaRPr>
                    </a:p>
                  </a:txBody>
                  <a:tcPr marL="68580" marR="68580" anchor="b"/>
                </a:tc>
                <a:tc>
                  <a:txBody>
                    <a:bodyPr/>
                    <a:lstStyle/>
                    <a:p>
                      <a:pPr marL="0" marR="0" algn="r">
                        <a:buNone/>
                      </a:pPr>
                      <a:r>
                        <a:rPr lang="en-US" altLang="zh-CN" sz="1800" b="1" kern="100" dirty="0">
                          <a:effectLst/>
                          <a:latin typeface="+mn-ea"/>
                          <a:ea typeface="+mn-ea"/>
                        </a:rPr>
                        <a:t>21.8</a:t>
                      </a:r>
                      <a:endParaRPr lang="zh-CN" altLang="en-US" sz="1800" b="1" kern="100" dirty="0">
                        <a:effectLst/>
                        <a:latin typeface="+mn-ea"/>
                        <a:ea typeface="+mn-ea"/>
                      </a:endParaRPr>
                    </a:p>
                  </a:txBody>
                  <a:tcPr marL="68580" marR="68580" anchor="b"/>
                </a:tc>
                <a:tc>
                  <a:txBody>
                    <a:bodyPr/>
                    <a:lstStyle/>
                    <a:p>
                      <a:pPr marL="0" marR="0" algn="r">
                        <a:buNone/>
                      </a:pPr>
                      <a:r>
                        <a:rPr lang="en-US" altLang="zh-CN" sz="1800" b="1" kern="100">
                          <a:effectLst/>
                          <a:latin typeface="+mn-ea"/>
                          <a:ea typeface="+mn-ea"/>
                        </a:rPr>
                        <a:t>0.975</a:t>
                      </a:r>
                      <a:endParaRPr lang="zh-CN" altLang="en-US" sz="1800" b="1" kern="100">
                        <a:effectLst/>
                        <a:latin typeface="+mn-ea"/>
                        <a:ea typeface="+mn-ea"/>
                      </a:endParaRPr>
                    </a:p>
                  </a:txBody>
                  <a:tcPr marL="68580" marR="68580" anchor="b"/>
                </a:tc>
                <a:tc>
                  <a:txBody>
                    <a:bodyPr/>
                    <a:lstStyle/>
                    <a:p>
                      <a:pPr marL="0" marR="0" algn="r">
                        <a:buNone/>
                      </a:pPr>
                      <a:r>
                        <a:rPr lang="en-US" altLang="zh-CN" sz="1800" b="1" kern="100">
                          <a:effectLst/>
                          <a:latin typeface="+mn-ea"/>
                          <a:ea typeface="+mn-ea"/>
                        </a:rPr>
                        <a:t>0.213</a:t>
                      </a:r>
                      <a:endParaRPr lang="zh-CN" altLang="en-US" sz="1800" b="1" kern="100">
                        <a:effectLst/>
                        <a:latin typeface="+mn-ea"/>
                        <a:ea typeface="+mn-ea"/>
                      </a:endParaRPr>
                    </a:p>
                  </a:txBody>
                  <a:tcPr marL="68580" marR="68580" anchor="b"/>
                </a:tc>
                <a:extLst>
                  <a:ext uri="{0D108BD9-81ED-4DB2-BD59-A6C34878D82A}">
                    <a16:rowId xmlns:a16="http://schemas.microsoft.com/office/drawing/2014/main" val="2416763987"/>
                  </a:ext>
                </a:extLst>
              </a:tr>
              <a:tr h="459771">
                <a:tc>
                  <a:txBody>
                    <a:bodyPr/>
                    <a:lstStyle/>
                    <a:p>
                      <a:pPr marL="0" marR="0" algn="r">
                        <a:buNone/>
                      </a:pPr>
                      <a:r>
                        <a:rPr lang="en-US" altLang="zh-CN" sz="1800" b="1" kern="100">
                          <a:effectLst/>
                          <a:latin typeface="+mn-ea"/>
                          <a:ea typeface="+mn-ea"/>
                        </a:rPr>
                        <a:t>2015</a:t>
                      </a:r>
                      <a:endParaRPr lang="zh-CN" altLang="en-US" sz="1800" b="1" kern="100">
                        <a:effectLst/>
                        <a:latin typeface="+mn-ea"/>
                        <a:ea typeface="+mn-ea"/>
                      </a:endParaRPr>
                    </a:p>
                  </a:txBody>
                  <a:tcPr marL="68580" marR="68580" anchor="b"/>
                </a:tc>
                <a:tc>
                  <a:txBody>
                    <a:bodyPr/>
                    <a:lstStyle/>
                    <a:p>
                      <a:pPr marL="0" marR="0" algn="r">
                        <a:buNone/>
                      </a:pPr>
                      <a:r>
                        <a:rPr lang="en-US" altLang="zh-CN" sz="1800" b="1" kern="100">
                          <a:effectLst/>
                          <a:latin typeface="+mn-ea"/>
                          <a:ea typeface="+mn-ea"/>
                        </a:rPr>
                        <a:t>175877.8</a:t>
                      </a:r>
                      <a:endParaRPr lang="zh-CN" altLang="en-US" sz="1800" b="1" kern="100">
                        <a:effectLst/>
                        <a:latin typeface="+mn-ea"/>
                        <a:ea typeface="+mn-ea"/>
                      </a:endParaRPr>
                    </a:p>
                  </a:txBody>
                  <a:tcPr marL="68580" marR="68580" anchor="b"/>
                </a:tc>
                <a:tc>
                  <a:txBody>
                    <a:bodyPr/>
                    <a:lstStyle/>
                    <a:p>
                      <a:pPr marL="0" marR="0" algn="r">
                        <a:buNone/>
                      </a:pPr>
                      <a:r>
                        <a:rPr lang="en-US" altLang="zh-CN" sz="1800" b="1" kern="100" dirty="0">
                          <a:effectLst/>
                          <a:latin typeface="+mn-ea"/>
                          <a:ea typeface="+mn-ea"/>
                        </a:rPr>
                        <a:t>25.5</a:t>
                      </a:r>
                      <a:endParaRPr lang="zh-CN" altLang="en-US" sz="1800" b="1" kern="100" dirty="0">
                        <a:effectLst/>
                        <a:latin typeface="+mn-ea"/>
                        <a:ea typeface="+mn-ea"/>
                      </a:endParaRPr>
                    </a:p>
                  </a:txBody>
                  <a:tcPr marL="68580" marR="68580" anchor="b"/>
                </a:tc>
                <a:tc>
                  <a:txBody>
                    <a:bodyPr/>
                    <a:lstStyle/>
                    <a:p>
                      <a:pPr marL="0" marR="0" algn="r">
                        <a:buNone/>
                      </a:pPr>
                      <a:r>
                        <a:rPr lang="en-US" altLang="zh-CN" sz="1800" b="1" kern="100" dirty="0">
                          <a:effectLst/>
                          <a:latin typeface="+mn-ea"/>
                          <a:ea typeface="+mn-ea"/>
                        </a:rPr>
                        <a:t>2.255</a:t>
                      </a:r>
                      <a:endParaRPr lang="zh-CN" altLang="en-US" sz="1800" b="1" kern="100" dirty="0">
                        <a:effectLst/>
                        <a:latin typeface="+mn-ea"/>
                        <a:ea typeface="+mn-ea"/>
                      </a:endParaRPr>
                    </a:p>
                  </a:txBody>
                  <a:tcPr marL="68580" marR="68580" anchor="b"/>
                </a:tc>
                <a:tc>
                  <a:txBody>
                    <a:bodyPr/>
                    <a:lstStyle/>
                    <a:p>
                      <a:pPr marL="0" marR="0" algn="r">
                        <a:buNone/>
                      </a:pPr>
                      <a:r>
                        <a:rPr lang="en-US" altLang="zh-CN" sz="1800" b="1" kern="100" dirty="0">
                          <a:effectLst/>
                          <a:latin typeface="+mn-ea"/>
                          <a:ea typeface="+mn-ea"/>
                        </a:rPr>
                        <a:t>0.532</a:t>
                      </a:r>
                      <a:endParaRPr lang="zh-CN" altLang="en-US" sz="1800" b="1" kern="100" dirty="0">
                        <a:effectLst/>
                        <a:latin typeface="+mn-ea"/>
                        <a:ea typeface="+mn-ea"/>
                      </a:endParaRPr>
                    </a:p>
                  </a:txBody>
                  <a:tcPr marL="68580" marR="68580" anchor="b"/>
                </a:tc>
                <a:extLst>
                  <a:ext uri="{0D108BD9-81ED-4DB2-BD59-A6C34878D82A}">
                    <a16:rowId xmlns:a16="http://schemas.microsoft.com/office/drawing/2014/main" val="2681294206"/>
                  </a:ext>
                </a:extLst>
              </a:tr>
              <a:tr h="459771">
                <a:tc>
                  <a:txBody>
                    <a:bodyPr/>
                    <a:lstStyle/>
                    <a:p>
                      <a:pPr marL="0" marR="0" algn="r">
                        <a:buNone/>
                      </a:pPr>
                      <a:r>
                        <a:rPr lang="en-US" altLang="zh-CN" sz="1800" b="1" kern="100">
                          <a:effectLst/>
                          <a:latin typeface="+mn-ea"/>
                          <a:ea typeface="+mn-ea"/>
                        </a:rPr>
                        <a:t>2020</a:t>
                      </a:r>
                      <a:endParaRPr lang="zh-CN" altLang="en-US" sz="1800" b="1" kern="100">
                        <a:effectLst/>
                        <a:latin typeface="+mn-ea"/>
                        <a:ea typeface="+mn-ea"/>
                      </a:endParaRPr>
                    </a:p>
                  </a:txBody>
                  <a:tcPr marL="68580" marR="68580" anchor="b"/>
                </a:tc>
                <a:tc>
                  <a:txBody>
                    <a:bodyPr/>
                    <a:lstStyle/>
                    <a:p>
                      <a:pPr marL="0" marR="0" algn="r">
                        <a:buNone/>
                      </a:pPr>
                      <a:r>
                        <a:rPr lang="en-US" altLang="zh-CN" sz="1800" b="1" kern="100">
                          <a:effectLst/>
                          <a:latin typeface="+mn-ea"/>
                          <a:ea typeface="+mn-ea"/>
                        </a:rPr>
                        <a:t>245679.0</a:t>
                      </a:r>
                      <a:endParaRPr lang="zh-CN" altLang="en-US" sz="1800" b="1" kern="100">
                        <a:effectLst/>
                        <a:latin typeface="+mn-ea"/>
                        <a:ea typeface="+mn-ea"/>
                      </a:endParaRPr>
                    </a:p>
                  </a:txBody>
                  <a:tcPr marL="68580" marR="68580" anchor="b"/>
                </a:tc>
                <a:tc>
                  <a:txBody>
                    <a:bodyPr/>
                    <a:lstStyle/>
                    <a:p>
                      <a:pPr marL="0" marR="0" algn="r">
                        <a:buNone/>
                      </a:pPr>
                      <a:r>
                        <a:rPr lang="en-US" altLang="zh-CN" sz="1800" b="1" kern="100">
                          <a:effectLst/>
                          <a:latin typeface="+mn-ea"/>
                          <a:ea typeface="+mn-ea"/>
                        </a:rPr>
                        <a:t>24.2</a:t>
                      </a:r>
                      <a:endParaRPr lang="zh-CN" altLang="en-US" sz="1800" b="1" kern="100">
                        <a:effectLst/>
                        <a:latin typeface="+mn-ea"/>
                        <a:ea typeface="+mn-ea"/>
                      </a:endParaRPr>
                    </a:p>
                  </a:txBody>
                  <a:tcPr marL="68580" marR="68580" anchor="b"/>
                </a:tc>
                <a:tc>
                  <a:txBody>
                    <a:bodyPr/>
                    <a:lstStyle/>
                    <a:p>
                      <a:pPr marL="0" marR="0" algn="r">
                        <a:buNone/>
                      </a:pPr>
                      <a:r>
                        <a:rPr lang="en-US" altLang="zh-CN" sz="1800" b="1" kern="100">
                          <a:effectLst/>
                          <a:latin typeface="+mn-ea"/>
                          <a:ea typeface="+mn-ea"/>
                        </a:rPr>
                        <a:t>1.041</a:t>
                      </a:r>
                      <a:endParaRPr lang="zh-CN" altLang="en-US" sz="1800" b="1" kern="100">
                        <a:effectLst/>
                        <a:latin typeface="+mn-ea"/>
                        <a:ea typeface="+mn-ea"/>
                      </a:endParaRPr>
                    </a:p>
                  </a:txBody>
                  <a:tcPr marL="68580" marR="68580" anchor="b"/>
                </a:tc>
                <a:tc>
                  <a:txBody>
                    <a:bodyPr/>
                    <a:lstStyle/>
                    <a:p>
                      <a:pPr marL="0" marR="0" algn="r">
                        <a:buNone/>
                      </a:pPr>
                      <a:r>
                        <a:rPr lang="en-US" altLang="zh-CN" sz="1800" b="1" kern="100" dirty="0">
                          <a:effectLst/>
                          <a:latin typeface="+mn-ea"/>
                          <a:ea typeface="+mn-ea"/>
                        </a:rPr>
                        <a:t>0.252</a:t>
                      </a:r>
                      <a:endParaRPr lang="zh-CN" altLang="en-US" sz="1800" b="1" kern="100" dirty="0">
                        <a:effectLst/>
                        <a:latin typeface="+mn-ea"/>
                        <a:ea typeface="+mn-ea"/>
                      </a:endParaRPr>
                    </a:p>
                  </a:txBody>
                  <a:tcPr marL="68580" marR="68580" anchor="b"/>
                </a:tc>
                <a:extLst>
                  <a:ext uri="{0D108BD9-81ED-4DB2-BD59-A6C34878D82A}">
                    <a16:rowId xmlns:a16="http://schemas.microsoft.com/office/drawing/2014/main" val="1701374945"/>
                  </a:ext>
                </a:extLst>
              </a:tr>
              <a:tr h="459771">
                <a:tc>
                  <a:txBody>
                    <a:bodyPr/>
                    <a:lstStyle/>
                    <a:p>
                      <a:pPr marL="0" marR="0" algn="r">
                        <a:buNone/>
                      </a:pPr>
                      <a:r>
                        <a:rPr lang="en-US" altLang="zh-CN" sz="1800" b="1" kern="100">
                          <a:effectLst/>
                          <a:latin typeface="+mn-ea"/>
                          <a:ea typeface="+mn-ea"/>
                        </a:rPr>
                        <a:t>2023</a:t>
                      </a:r>
                      <a:endParaRPr lang="zh-CN" altLang="en-US" sz="1800" b="1" kern="100">
                        <a:effectLst/>
                        <a:latin typeface="+mn-ea"/>
                        <a:ea typeface="+mn-ea"/>
                      </a:endParaRPr>
                    </a:p>
                  </a:txBody>
                  <a:tcPr marL="68580" marR="68580" anchor="b"/>
                </a:tc>
                <a:tc>
                  <a:txBody>
                    <a:bodyPr/>
                    <a:lstStyle/>
                    <a:p>
                      <a:pPr marL="0" marR="0" algn="r">
                        <a:buNone/>
                      </a:pPr>
                      <a:r>
                        <a:rPr lang="en-US" altLang="zh-CN" sz="1800" b="1" kern="100">
                          <a:effectLst/>
                          <a:latin typeface="+mn-ea"/>
                          <a:ea typeface="+mn-ea"/>
                        </a:rPr>
                        <a:t>274622.9</a:t>
                      </a:r>
                      <a:endParaRPr lang="zh-CN" altLang="en-US" sz="1800" b="1" kern="100">
                        <a:effectLst/>
                        <a:latin typeface="+mn-ea"/>
                        <a:ea typeface="+mn-ea"/>
                      </a:endParaRPr>
                    </a:p>
                  </a:txBody>
                  <a:tcPr marL="68580" marR="68580" anchor="b"/>
                </a:tc>
                <a:tc>
                  <a:txBody>
                    <a:bodyPr/>
                    <a:lstStyle/>
                    <a:p>
                      <a:pPr marL="0" marR="0" algn="r">
                        <a:buNone/>
                      </a:pPr>
                      <a:r>
                        <a:rPr lang="en-US" altLang="zh-CN" sz="1800" b="1" kern="100">
                          <a:effectLst/>
                          <a:latin typeface="+mn-ea"/>
                          <a:ea typeface="+mn-ea"/>
                        </a:rPr>
                        <a:t>21.8</a:t>
                      </a:r>
                      <a:endParaRPr lang="zh-CN" altLang="en-US" sz="1800" b="1" kern="100">
                        <a:effectLst/>
                        <a:latin typeface="+mn-ea"/>
                        <a:ea typeface="+mn-ea"/>
                      </a:endParaRPr>
                    </a:p>
                  </a:txBody>
                  <a:tcPr marL="68580" marR="68580" anchor="b"/>
                </a:tc>
                <a:tc>
                  <a:txBody>
                    <a:bodyPr/>
                    <a:lstStyle/>
                    <a:p>
                      <a:pPr marL="0" marR="0" algn="r">
                        <a:buNone/>
                      </a:pPr>
                      <a:r>
                        <a:rPr lang="en-US" altLang="zh-CN" sz="1800" b="1" kern="100">
                          <a:effectLst/>
                          <a:latin typeface="+mn-ea"/>
                          <a:ea typeface="+mn-ea"/>
                        </a:rPr>
                        <a:t>1.165</a:t>
                      </a:r>
                      <a:endParaRPr lang="zh-CN" altLang="en-US" sz="1800" b="1" kern="100">
                        <a:effectLst/>
                        <a:latin typeface="+mn-ea"/>
                        <a:ea typeface="+mn-ea"/>
                      </a:endParaRPr>
                    </a:p>
                  </a:txBody>
                  <a:tcPr marL="68580" marR="68580" anchor="b"/>
                </a:tc>
                <a:tc>
                  <a:txBody>
                    <a:bodyPr/>
                    <a:lstStyle/>
                    <a:p>
                      <a:pPr marL="0" marR="0" algn="r">
                        <a:buNone/>
                      </a:pPr>
                      <a:r>
                        <a:rPr lang="en-US" altLang="zh-CN" sz="1800" b="1" kern="100" dirty="0">
                          <a:effectLst/>
                          <a:latin typeface="+mn-ea"/>
                          <a:ea typeface="+mn-ea"/>
                        </a:rPr>
                        <a:t>0.252</a:t>
                      </a:r>
                      <a:endParaRPr lang="zh-CN" altLang="en-US" sz="1800" b="1" kern="100" dirty="0">
                        <a:effectLst/>
                        <a:latin typeface="+mn-ea"/>
                        <a:ea typeface="+mn-ea"/>
                      </a:endParaRPr>
                    </a:p>
                  </a:txBody>
                  <a:tcPr marL="68580" marR="68580" anchor="b"/>
                </a:tc>
                <a:extLst>
                  <a:ext uri="{0D108BD9-81ED-4DB2-BD59-A6C34878D82A}">
                    <a16:rowId xmlns:a16="http://schemas.microsoft.com/office/drawing/2014/main" val="756550475"/>
                  </a:ext>
                </a:extLst>
              </a:tr>
            </a:tbl>
          </a:graphicData>
        </a:graphic>
      </p:graphicFrame>
      <p:sp>
        <p:nvSpPr>
          <p:cNvPr id="9" name="文本框 8">
            <a:extLst>
              <a:ext uri="{FF2B5EF4-FFF2-40B4-BE49-F238E27FC236}">
                <a16:creationId xmlns:a16="http://schemas.microsoft.com/office/drawing/2014/main" id="{9707C014-A996-1B4D-FF65-806118A5F676}"/>
              </a:ext>
            </a:extLst>
          </p:cNvPr>
          <p:cNvSpPr txBox="1"/>
          <p:nvPr/>
        </p:nvSpPr>
        <p:spPr>
          <a:xfrm>
            <a:off x="776633" y="1822070"/>
            <a:ext cx="3441615" cy="3323987"/>
          </a:xfrm>
          <a:prstGeom prst="rect">
            <a:avLst/>
          </a:prstGeom>
          <a:noFill/>
        </p:spPr>
        <p:txBody>
          <a:bodyPr wrap="square" rtlCol="0">
            <a:spAutoFit/>
          </a:bodyPr>
          <a:lstStyle/>
          <a:p>
            <a:pPr indent="612000"/>
            <a:r>
              <a:rPr lang="zh-CN" altLang="en-US" sz="2400" dirty="0">
                <a:latin typeface="华文楷体" panose="02010600040101010101" pitchFamily="2" charset="-122"/>
                <a:ea typeface="华文楷体" panose="02010600040101010101" pitchFamily="2" charset="-122"/>
              </a:rPr>
              <a:t>表</a:t>
            </a:r>
            <a:r>
              <a:rPr lang="en-US" altLang="zh-CN" sz="2400" dirty="0">
                <a:latin typeface="华文楷体" panose="02010600040101010101" pitchFamily="2" charset="-122"/>
                <a:ea typeface="华文楷体" panose="02010600040101010101" pitchFamily="2" charset="-122"/>
              </a:rPr>
              <a:t>12-8</a:t>
            </a:r>
            <a:r>
              <a:rPr lang="zh-CN" altLang="en-US" sz="2400" dirty="0">
                <a:latin typeface="华文楷体" panose="02010600040101010101" pitchFamily="2" charset="-122"/>
                <a:ea typeface="华文楷体" panose="02010600040101010101" pitchFamily="2" charset="-122"/>
              </a:rPr>
              <a:t>展示选定年份狭义财政支出规模，及其与</a:t>
            </a:r>
            <a:r>
              <a:rPr lang="en-US" altLang="zh-CN" sz="2400" dirty="0">
                <a:latin typeface="华文楷体" panose="02010600040101010101" pitchFamily="2" charset="-122"/>
                <a:ea typeface="华文楷体" panose="02010600040101010101" pitchFamily="2" charset="-122"/>
              </a:rPr>
              <a:t>GDP</a:t>
            </a:r>
            <a:r>
              <a:rPr lang="zh-CN" altLang="en-US" sz="2400" dirty="0">
                <a:latin typeface="华文楷体" panose="02010600040101010101" pitchFamily="2" charset="-122"/>
                <a:ea typeface="华文楷体" panose="02010600040101010101" pitchFamily="2" charset="-122"/>
              </a:rPr>
              <a:t>关系的分析指标。狭义财政支出占</a:t>
            </a:r>
            <a:r>
              <a:rPr lang="en-US" altLang="zh-CN" sz="2400" dirty="0">
                <a:latin typeface="华文楷体" panose="02010600040101010101" pitchFamily="2" charset="-122"/>
                <a:ea typeface="华文楷体" panose="02010600040101010101" pitchFamily="2" charset="-122"/>
              </a:rPr>
              <a:t>GDP</a:t>
            </a:r>
            <a:r>
              <a:rPr lang="zh-CN" altLang="en-US" sz="2400" dirty="0">
                <a:latin typeface="华文楷体" panose="02010600040101010101" pitchFamily="2" charset="-122"/>
                <a:ea typeface="华文楷体" panose="02010600040101010101" pitchFamily="2" charset="-122"/>
              </a:rPr>
              <a:t>比重与狭义财政收入占比的变化趋势高度一致，也呈“先降</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后升</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再降”模式。</a:t>
            </a:r>
          </a:p>
          <a:p>
            <a:endParaRPr lang="zh-CN" altLang="en-US" dirty="0"/>
          </a:p>
        </p:txBody>
      </p:sp>
      <p:sp>
        <p:nvSpPr>
          <p:cNvPr id="13" name="文本框 12">
            <a:extLst>
              <a:ext uri="{FF2B5EF4-FFF2-40B4-BE49-F238E27FC236}">
                <a16:creationId xmlns:a16="http://schemas.microsoft.com/office/drawing/2014/main" id="{A49DC9A0-5519-ED80-64AA-196BE2E5A32E}"/>
              </a:ext>
            </a:extLst>
          </p:cNvPr>
          <p:cNvSpPr txBox="1"/>
          <p:nvPr/>
        </p:nvSpPr>
        <p:spPr>
          <a:xfrm>
            <a:off x="5543550" y="6270559"/>
            <a:ext cx="6172200" cy="392928"/>
          </a:xfrm>
          <a:prstGeom prst="rect">
            <a:avLst/>
          </a:prstGeom>
          <a:noFill/>
        </p:spPr>
        <p:txBody>
          <a:bodyPr wrap="square">
            <a:spAutoFit/>
          </a:bodyPr>
          <a:lstStyle/>
          <a:p>
            <a:pPr marL="0" marR="0" algn="ctr">
              <a:lnSpc>
                <a:spcPct val="120000"/>
              </a:lnSpc>
              <a:spcBef>
                <a:spcPts val="780"/>
              </a:spcBef>
              <a:buNone/>
            </a:pPr>
            <a:r>
              <a:rPr lang="zh-CN" altLang="en-US" sz="1800" b="1" kern="100" dirty="0">
                <a:effectLst/>
                <a:latin typeface="宋体" panose="02010600030101010101" pitchFamily="2" charset="-122"/>
                <a:ea typeface="宋体" panose="02010600030101010101" pitchFamily="2" charset="-122"/>
              </a:rPr>
              <a:t>表</a:t>
            </a:r>
            <a:r>
              <a:rPr lang="en-US" altLang="zh-CN" sz="1800" b="1" kern="100" dirty="0">
                <a:effectLst/>
                <a:latin typeface="Times New Roman" panose="02020603050405020304" pitchFamily="18" charset="0"/>
              </a:rPr>
              <a:t>12</a:t>
            </a:r>
            <a:r>
              <a:rPr lang="en-US" altLang="zh-CN" sz="1800" b="1" kern="100" dirty="0">
                <a:effectLst/>
                <a:latin typeface="Times New Roman" panose="02020603050405020304" pitchFamily="18" charset="0"/>
                <a:ea typeface="宋体" panose="02010600030101010101" pitchFamily="2" charset="-122"/>
              </a:rPr>
              <a:t>-</a:t>
            </a:r>
            <a:r>
              <a:rPr lang="en-US" altLang="zh-CN" sz="1800" b="1" kern="100" dirty="0">
                <a:effectLst/>
                <a:latin typeface="Times New Roman" panose="02020603050405020304" pitchFamily="18" charset="0"/>
              </a:rPr>
              <a:t>8  </a:t>
            </a:r>
            <a:r>
              <a:rPr lang="zh-CN" altLang="en-US" sz="1800" b="1" kern="100" dirty="0">
                <a:effectLst/>
                <a:latin typeface="宋体" panose="02010600030101010101" pitchFamily="2" charset="-122"/>
                <a:ea typeface="宋体" panose="02010600030101010101" pitchFamily="2" charset="-122"/>
              </a:rPr>
              <a:t>狭义财政支出规模（亿元）及其与</a:t>
            </a:r>
            <a:r>
              <a:rPr lang="en-US" altLang="zh-CN" sz="1800" b="1" kern="100" dirty="0">
                <a:effectLst/>
                <a:latin typeface="Times New Roman" panose="02020603050405020304" pitchFamily="18" charset="0"/>
                <a:ea typeface="宋体" panose="02010600030101010101" pitchFamily="2" charset="-122"/>
              </a:rPr>
              <a:t>GDP</a:t>
            </a:r>
            <a:r>
              <a:rPr lang="zh-CN" altLang="en-US" sz="1800" b="1" kern="100" dirty="0">
                <a:effectLst/>
                <a:latin typeface="宋体" panose="02010600030101010101" pitchFamily="2" charset="-122"/>
                <a:ea typeface="宋体" panose="02010600030101010101" pitchFamily="2" charset="-122"/>
              </a:rPr>
              <a:t>关系</a:t>
            </a:r>
            <a:endParaRPr lang="zh-CN" altLang="en-US" sz="1800" kern="100" dirty="0">
              <a:effectLst/>
              <a:latin typeface="Times New Roman" panose="02020603050405020304" pitchFamily="18" charset="0"/>
            </a:endParaRPr>
          </a:p>
        </p:txBody>
      </p:sp>
    </p:spTree>
    <p:extLst>
      <p:ext uri="{BB962C8B-B14F-4D97-AF65-F5344CB8AC3E}">
        <p14:creationId xmlns:p14="http://schemas.microsoft.com/office/powerpoint/2010/main" val="73750636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a:extLst>
            <a:ext uri="{FF2B5EF4-FFF2-40B4-BE49-F238E27FC236}">
              <a16:creationId xmlns:a16="http://schemas.microsoft.com/office/drawing/2014/main" id="{AEF2C20A-B4BC-B2F7-F9AB-E40AE6BE22E8}"/>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738EF8F7-E0F4-E3A0-8EBC-2F9FAF590BB9}"/>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C59D6F30-4324-A514-5C8D-A26A5E0803EE}"/>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985EE97C-8DAA-F347-13DC-4A9DE40AB7D9}"/>
              </a:ext>
            </a:extLst>
          </p:cNvPr>
          <p:cNvSpPr txBox="1"/>
          <p:nvPr/>
        </p:nvSpPr>
        <p:spPr>
          <a:xfrm>
            <a:off x="776633" y="562515"/>
            <a:ext cx="6217815" cy="595786"/>
          </a:xfrm>
          <a:prstGeom prst="rect">
            <a:avLst/>
          </a:prstGeom>
        </p:spPr>
        <p:txBody>
          <a:bodyPr wrap="square">
            <a:noAutofit/>
          </a:bodyPr>
          <a:lstStyle/>
          <a:p>
            <a:pPr indent="252095" algn="just" defTabSz="266700">
              <a:lnSpc>
                <a:spcPct val="150000"/>
              </a:lnSpc>
              <a:spcBef>
                <a:spcPts val="700"/>
              </a:spcBef>
              <a:spcAft>
                <a:spcPct val="0"/>
              </a:spcAft>
            </a:pPr>
            <a:r>
              <a:rPr lang="en-US" sz="2400" dirty="0">
                <a:latin typeface="华文楷体" panose="02010600040101010101" charset="-122"/>
                <a:ea typeface="华文楷体" panose="02010600040101010101" charset="-122"/>
                <a:cs typeface="华文楷体" panose="02010600040101010101" charset="-122"/>
              </a:rPr>
              <a:t> </a:t>
            </a:r>
            <a:r>
              <a:rPr lang="en-US" sz="2400" dirty="0">
                <a:solidFill>
                  <a:schemeClr val="accent1"/>
                </a:solidFill>
                <a:latin typeface="华文楷体" panose="02010600040101010101" charset="-122"/>
                <a:ea typeface="华文楷体" panose="02010600040101010101" charset="-122"/>
                <a:cs typeface="华文楷体" panose="02010600040101010101" charset="-122"/>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rPr>
              <a:t>（二）狭义财政支出与</a:t>
            </a:r>
            <a:r>
              <a:rPr lang="en-US" altLang="zh-CN" sz="2400" b="1" dirty="0">
                <a:solidFill>
                  <a:schemeClr val="accent2"/>
                </a:solidFill>
                <a:latin typeface="华文楷体" panose="02010600040101010101" charset="-122"/>
                <a:ea typeface="华文楷体" panose="02010600040101010101" charset="-122"/>
                <a:cs typeface="华文楷体" panose="02010600040101010101" charset="-122"/>
              </a:rPr>
              <a:t>GDP</a:t>
            </a:r>
            <a:r>
              <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rPr>
              <a:t>比较</a:t>
            </a:r>
            <a:endPar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p:txBody>
      </p:sp>
      <p:sp>
        <p:nvSpPr>
          <p:cNvPr id="11" name="灯片编号占位符 6">
            <a:extLst>
              <a:ext uri="{FF2B5EF4-FFF2-40B4-BE49-F238E27FC236}">
                <a16:creationId xmlns:a16="http://schemas.microsoft.com/office/drawing/2014/main" id="{2C1976D4-4972-02F7-FC48-8B94C444E434}"/>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27</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75F4C863-AC2F-9C80-EACE-B782E8F09C0F}"/>
              </a:ext>
            </a:extLst>
          </p:cNvPr>
          <p:cNvSpPr>
            <a:spLocks noChangeArrowheads="1"/>
          </p:cNvSpPr>
          <p:nvPr/>
        </p:nvSpPr>
        <p:spPr bwMode="auto">
          <a:xfrm>
            <a:off x="699666" y="0"/>
            <a:ext cx="5872584"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二、中国财政支出规模与趋势分析</a:t>
            </a:r>
          </a:p>
        </p:txBody>
      </p:sp>
      <p:pic>
        <p:nvPicPr>
          <p:cNvPr id="11266" name="Picture 2">
            <a:extLst>
              <a:ext uri="{FF2B5EF4-FFF2-40B4-BE49-F238E27FC236}">
                <a16:creationId xmlns:a16="http://schemas.microsoft.com/office/drawing/2014/main" id="{E0A7AD8E-35EF-0502-99B5-EE57287F91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9045" y="1265929"/>
            <a:ext cx="7568424" cy="4787900"/>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a:extLst>
              <a:ext uri="{FF2B5EF4-FFF2-40B4-BE49-F238E27FC236}">
                <a16:creationId xmlns:a16="http://schemas.microsoft.com/office/drawing/2014/main" id="{870A353E-492F-F37F-0C06-3BF831A334AC}"/>
              </a:ext>
            </a:extLst>
          </p:cNvPr>
          <p:cNvSpPr txBox="1"/>
          <p:nvPr/>
        </p:nvSpPr>
        <p:spPr>
          <a:xfrm>
            <a:off x="699666" y="1397721"/>
            <a:ext cx="3693964" cy="4893647"/>
          </a:xfrm>
          <a:prstGeom prst="rect">
            <a:avLst/>
          </a:prstGeom>
          <a:noFill/>
        </p:spPr>
        <p:txBody>
          <a:bodyPr wrap="square">
            <a:spAutoFit/>
          </a:bodyPr>
          <a:lstStyle/>
          <a:p>
            <a:pPr marL="0" marR="0" indent="612000" algn="just">
              <a:buNone/>
            </a:pPr>
            <a:r>
              <a:rPr lang="zh-CN" altLang="en-US" sz="2400" kern="100" dirty="0">
                <a:effectLst/>
                <a:latin typeface="华文楷体" panose="02010600040101010101" pitchFamily="2" charset="-122"/>
                <a:ea typeface="华文楷体" panose="02010600040101010101" pitchFamily="2" charset="-122"/>
              </a:rPr>
              <a:t>仍采用第二节类似方法，定义财政支出增长弹性系数，以及财政支出增长边际倾向。图</a:t>
            </a:r>
            <a:r>
              <a:rPr lang="en-US" altLang="zh-CN" sz="2400" kern="100" dirty="0">
                <a:effectLst/>
                <a:latin typeface="华文楷体" panose="02010600040101010101" pitchFamily="2" charset="-122"/>
                <a:ea typeface="华文楷体" panose="02010600040101010101" pitchFamily="2" charset="-122"/>
              </a:rPr>
              <a:t>12-3</a:t>
            </a:r>
            <a:r>
              <a:rPr lang="zh-CN" altLang="en-US" sz="2400" kern="100" dirty="0">
                <a:effectLst/>
                <a:latin typeface="华文楷体" panose="02010600040101010101" pitchFamily="2" charset="-122"/>
                <a:ea typeface="华文楷体" panose="02010600040101010101" pitchFamily="2" charset="-122"/>
              </a:rPr>
              <a:t>显示，两个分析指标均存在显著变动。并且，财政支出增长边际倾向的变化趋势，与财政支出增长弹性基本一致。</a:t>
            </a:r>
          </a:p>
          <a:p>
            <a:pPr marL="0" marR="0" indent="612000" algn="just">
              <a:buNone/>
            </a:pPr>
            <a:r>
              <a:rPr lang="zh-CN" altLang="en-US" sz="2400" kern="100" dirty="0">
                <a:effectLst/>
                <a:latin typeface="华文楷体" panose="02010600040101010101" pitchFamily="2" charset="-122"/>
                <a:ea typeface="华文楷体" panose="02010600040101010101" pitchFamily="2" charset="-122"/>
              </a:rPr>
              <a:t>与图</a:t>
            </a:r>
            <a:r>
              <a:rPr lang="en-US" altLang="zh-CN" sz="2400" kern="100" dirty="0">
                <a:effectLst/>
                <a:latin typeface="华文楷体" panose="02010600040101010101" pitchFamily="2" charset="-122"/>
                <a:ea typeface="华文楷体" panose="02010600040101010101" pitchFamily="2" charset="-122"/>
              </a:rPr>
              <a:t>12-1</a:t>
            </a:r>
            <a:r>
              <a:rPr lang="zh-CN" altLang="en-US" sz="2400" kern="100" dirty="0">
                <a:effectLst/>
                <a:latin typeface="华文楷体" panose="02010600040101010101" pitchFamily="2" charset="-122"/>
                <a:ea typeface="华文楷体" panose="02010600040101010101" pitchFamily="2" charset="-122"/>
              </a:rPr>
              <a:t>对比可知，相比财政收入，财政支出具有十分明显的反周期特征。</a:t>
            </a:r>
          </a:p>
        </p:txBody>
      </p:sp>
      <p:sp>
        <p:nvSpPr>
          <p:cNvPr id="10" name="文本框 9">
            <a:extLst>
              <a:ext uri="{FF2B5EF4-FFF2-40B4-BE49-F238E27FC236}">
                <a16:creationId xmlns:a16="http://schemas.microsoft.com/office/drawing/2014/main" id="{E2D8FCA6-3A8D-C70A-27BE-4F5423E93B5D}"/>
              </a:ext>
            </a:extLst>
          </p:cNvPr>
          <p:cNvSpPr txBox="1"/>
          <p:nvPr/>
        </p:nvSpPr>
        <p:spPr>
          <a:xfrm>
            <a:off x="5352946" y="6066019"/>
            <a:ext cx="6172200" cy="369332"/>
          </a:xfrm>
          <a:prstGeom prst="rect">
            <a:avLst/>
          </a:prstGeom>
          <a:noFill/>
        </p:spPr>
        <p:txBody>
          <a:bodyPr wrap="square">
            <a:spAutoFit/>
          </a:bodyPr>
          <a:lstStyle/>
          <a:p>
            <a:pPr marL="0" marR="0" algn="ctr">
              <a:spcAft>
                <a:spcPts val="780"/>
              </a:spcAft>
              <a:buNone/>
            </a:pPr>
            <a:r>
              <a:rPr lang="zh-CN" altLang="en-US" sz="1800" b="1" kern="100" dirty="0">
                <a:effectLst/>
                <a:latin typeface="宋体" panose="02010600030101010101" pitchFamily="2" charset="-122"/>
                <a:ea typeface="宋体" panose="02010600030101010101" pitchFamily="2" charset="-122"/>
              </a:rPr>
              <a:t>图</a:t>
            </a:r>
            <a:r>
              <a:rPr lang="en-US" altLang="zh-CN" sz="1800" b="1" kern="100" dirty="0">
                <a:effectLst/>
                <a:latin typeface="Times New Roman" panose="02020603050405020304" pitchFamily="18" charset="0"/>
                <a:ea typeface="宋体" panose="02010600030101010101" pitchFamily="2" charset="-122"/>
              </a:rPr>
              <a:t>1</a:t>
            </a:r>
            <a:r>
              <a:rPr lang="en-US" altLang="zh-CN" sz="1800" b="1" kern="100" dirty="0">
                <a:effectLst/>
                <a:latin typeface="Times New Roman" panose="02020603050405020304" pitchFamily="18" charset="0"/>
              </a:rPr>
              <a:t>2-3  </a:t>
            </a:r>
            <a:r>
              <a:rPr lang="zh-CN" altLang="en-US" sz="1800" b="1" kern="100" dirty="0">
                <a:effectLst/>
                <a:latin typeface="宋体" panose="02010600030101010101" pitchFamily="2" charset="-122"/>
                <a:ea typeface="宋体" panose="02010600030101010101" pitchFamily="2" charset="-122"/>
              </a:rPr>
              <a:t>改革开放以来财政支出增长与</a:t>
            </a:r>
            <a:r>
              <a:rPr lang="en-US" altLang="zh-CN" sz="1800" b="1" kern="100" dirty="0">
                <a:effectLst/>
                <a:latin typeface="Times New Roman" panose="02020603050405020304" pitchFamily="18" charset="0"/>
                <a:ea typeface="宋体" panose="02010600030101010101" pitchFamily="2" charset="-122"/>
              </a:rPr>
              <a:t>GDP</a:t>
            </a:r>
            <a:r>
              <a:rPr lang="zh-CN" altLang="en-US" sz="1800" b="1" kern="100" dirty="0">
                <a:effectLst/>
                <a:latin typeface="宋体" panose="02010600030101010101" pitchFamily="2" charset="-122"/>
                <a:ea typeface="宋体" panose="02010600030101010101" pitchFamily="2" charset="-122"/>
              </a:rPr>
              <a:t>的关系</a:t>
            </a:r>
            <a:endParaRPr lang="zh-CN" altLang="en-US" sz="1800" kern="100" dirty="0">
              <a:effectLst/>
              <a:latin typeface="Times New Roman" panose="02020603050405020304" pitchFamily="18" charset="0"/>
            </a:endParaRPr>
          </a:p>
        </p:txBody>
      </p:sp>
    </p:spTree>
    <p:extLst>
      <p:ext uri="{BB962C8B-B14F-4D97-AF65-F5344CB8AC3E}">
        <p14:creationId xmlns:p14="http://schemas.microsoft.com/office/powerpoint/2010/main" val="348990626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a:extLst>
            <a:ext uri="{FF2B5EF4-FFF2-40B4-BE49-F238E27FC236}">
              <a16:creationId xmlns:a16="http://schemas.microsoft.com/office/drawing/2014/main" id="{384DFB19-4C82-1863-AAFB-067766C737CA}"/>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BB12F64E-CB4C-BFDB-4443-71759645785C}"/>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1E4D120E-2CA3-B49A-079C-B64FC5BBF93B}"/>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DB992FB1-010E-5A15-0244-B6E363F3BF4F}"/>
              </a:ext>
            </a:extLst>
          </p:cNvPr>
          <p:cNvSpPr txBox="1"/>
          <p:nvPr/>
        </p:nvSpPr>
        <p:spPr>
          <a:xfrm>
            <a:off x="747291" y="655761"/>
            <a:ext cx="4858490" cy="539751"/>
          </a:xfrm>
          <a:prstGeom prst="rect">
            <a:avLst/>
          </a:prstGeom>
        </p:spPr>
        <p:txBody>
          <a:bodyPr wrap="square">
            <a:noAutofit/>
          </a:bodyPr>
          <a:lstStyle/>
          <a:p>
            <a:pPr indent="252095" algn="just" defTabSz="266700">
              <a:lnSpc>
                <a:spcPct val="150000"/>
              </a:lnSpc>
              <a:spcBef>
                <a:spcPts val="700"/>
              </a:spcBef>
              <a:spcAft>
                <a:spcPct val="0"/>
              </a:spcAft>
            </a:pPr>
            <a:r>
              <a:rPr lang="en-US" sz="2400" dirty="0">
                <a:latin typeface="华文楷体" panose="02010600040101010101" charset="-122"/>
                <a:ea typeface="华文楷体" panose="02010600040101010101" charset="-122"/>
                <a:cs typeface="华文楷体" panose="02010600040101010101" charset="-122"/>
              </a:rPr>
              <a:t> </a:t>
            </a:r>
            <a:r>
              <a:rPr lang="en-US" sz="2400" dirty="0">
                <a:solidFill>
                  <a:schemeClr val="accent1"/>
                </a:solidFill>
                <a:latin typeface="华文楷体" panose="02010600040101010101" charset="-122"/>
                <a:ea typeface="华文楷体" panose="02010600040101010101" charset="-122"/>
                <a:cs typeface="华文楷体" panose="02010600040101010101" charset="-122"/>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rPr>
              <a:t>（一）广义财政支出结构分析</a:t>
            </a:r>
          </a:p>
          <a:p>
            <a:pPr indent="252095" algn="just" defTabSz="266700">
              <a:lnSpc>
                <a:spcPct val="150000"/>
              </a:lnSpc>
              <a:spcBef>
                <a:spcPts val="700"/>
              </a:spcBef>
              <a:spcAft>
                <a:spcPct val="0"/>
              </a:spcAft>
            </a:pPr>
            <a:endPar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p:txBody>
      </p:sp>
      <p:sp>
        <p:nvSpPr>
          <p:cNvPr id="11" name="灯片编号占位符 6">
            <a:extLst>
              <a:ext uri="{FF2B5EF4-FFF2-40B4-BE49-F238E27FC236}">
                <a16:creationId xmlns:a16="http://schemas.microsoft.com/office/drawing/2014/main" id="{E6A47B72-D21D-0955-3F16-6C90B5F194BA}"/>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28</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672E2AB6-42EB-7054-BEA7-8DE3C45F74F9}"/>
              </a:ext>
            </a:extLst>
          </p:cNvPr>
          <p:cNvSpPr>
            <a:spLocks noChangeArrowheads="1"/>
          </p:cNvSpPr>
          <p:nvPr/>
        </p:nvSpPr>
        <p:spPr bwMode="auto">
          <a:xfrm>
            <a:off x="599337" y="58929"/>
            <a:ext cx="5872584"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三、中国财政支出结构统计分析</a:t>
            </a:r>
          </a:p>
        </p:txBody>
      </p:sp>
      <p:graphicFrame>
        <p:nvGraphicFramePr>
          <p:cNvPr id="9" name="表格 8">
            <a:extLst>
              <a:ext uri="{FF2B5EF4-FFF2-40B4-BE49-F238E27FC236}">
                <a16:creationId xmlns:a16="http://schemas.microsoft.com/office/drawing/2014/main" id="{5C0B7F95-7F91-2C3C-F5CE-7F59DFB6892D}"/>
              </a:ext>
            </a:extLst>
          </p:cNvPr>
          <p:cNvGraphicFramePr>
            <a:graphicFrameLocks noGrp="1"/>
          </p:cNvGraphicFramePr>
          <p:nvPr>
            <p:extLst>
              <p:ext uri="{D42A27DB-BD31-4B8C-83A1-F6EECF244321}">
                <p14:modId xmlns:p14="http://schemas.microsoft.com/office/powerpoint/2010/main" val="50772362"/>
              </p:ext>
            </p:extLst>
          </p:nvPr>
        </p:nvGraphicFramePr>
        <p:xfrm>
          <a:off x="3360741" y="1276350"/>
          <a:ext cx="8831258" cy="5005704"/>
        </p:xfrm>
        <a:graphic>
          <a:graphicData uri="http://schemas.openxmlformats.org/drawingml/2006/table">
            <a:tbl>
              <a:tblPr>
                <a:tableStyleId>{5C22544A-7EE6-4342-B048-85BDC9FD1C3A}</a:tableStyleId>
              </a:tblPr>
              <a:tblGrid>
                <a:gridCol w="820866">
                  <a:extLst>
                    <a:ext uri="{9D8B030D-6E8A-4147-A177-3AD203B41FA5}">
                      <a16:colId xmlns:a16="http://schemas.microsoft.com/office/drawing/2014/main" val="1795604558"/>
                    </a:ext>
                  </a:extLst>
                </a:gridCol>
                <a:gridCol w="2002598">
                  <a:extLst>
                    <a:ext uri="{9D8B030D-6E8A-4147-A177-3AD203B41FA5}">
                      <a16:colId xmlns:a16="http://schemas.microsoft.com/office/drawing/2014/main" val="519532798"/>
                    </a:ext>
                  </a:extLst>
                </a:gridCol>
                <a:gridCol w="2002598">
                  <a:extLst>
                    <a:ext uri="{9D8B030D-6E8A-4147-A177-3AD203B41FA5}">
                      <a16:colId xmlns:a16="http://schemas.microsoft.com/office/drawing/2014/main" val="3148291082"/>
                    </a:ext>
                  </a:extLst>
                </a:gridCol>
                <a:gridCol w="2002598">
                  <a:extLst>
                    <a:ext uri="{9D8B030D-6E8A-4147-A177-3AD203B41FA5}">
                      <a16:colId xmlns:a16="http://schemas.microsoft.com/office/drawing/2014/main" val="1796138558"/>
                    </a:ext>
                  </a:extLst>
                </a:gridCol>
                <a:gridCol w="2002598">
                  <a:extLst>
                    <a:ext uri="{9D8B030D-6E8A-4147-A177-3AD203B41FA5}">
                      <a16:colId xmlns:a16="http://schemas.microsoft.com/office/drawing/2014/main" val="1947338541"/>
                    </a:ext>
                  </a:extLst>
                </a:gridCol>
              </a:tblGrid>
              <a:tr h="417142">
                <a:tc>
                  <a:txBody>
                    <a:bodyPr/>
                    <a:lstStyle/>
                    <a:p>
                      <a:pPr marL="0" marR="0" algn="ctr">
                        <a:buNone/>
                      </a:pPr>
                      <a:r>
                        <a:rPr lang="zh-CN" altLang="en-US" sz="1800" b="1" kern="100" dirty="0">
                          <a:effectLst/>
                          <a:latin typeface="+mn-ea"/>
                          <a:ea typeface="+mn-ea"/>
                        </a:rPr>
                        <a:t>年份</a:t>
                      </a:r>
                    </a:p>
                  </a:txBody>
                  <a:tcPr marL="68580" marR="68580" anchor="ctr"/>
                </a:tc>
                <a:tc>
                  <a:txBody>
                    <a:bodyPr/>
                    <a:lstStyle/>
                    <a:p>
                      <a:pPr marL="0" marR="0" algn="ctr">
                        <a:buNone/>
                      </a:pPr>
                      <a:r>
                        <a:rPr lang="zh-CN" altLang="en-US" sz="1800" b="1" kern="100" dirty="0">
                          <a:effectLst/>
                          <a:latin typeface="+mn-ea"/>
                          <a:ea typeface="+mn-ea"/>
                        </a:rPr>
                        <a:t>一般公共预算支出</a:t>
                      </a:r>
                    </a:p>
                  </a:txBody>
                  <a:tcPr marL="68580" marR="68580" anchor="ctr"/>
                </a:tc>
                <a:tc>
                  <a:txBody>
                    <a:bodyPr/>
                    <a:lstStyle/>
                    <a:p>
                      <a:pPr marL="0" marR="0" algn="ctr">
                        <a:buNone/>
                      </a:pPr>
                      <a:r>
                        <a:rPr lang="zh-CN" altLang="en-US" sz="1800" b="1" kern="100" dirty="0">
                          <a:effectLst/>
                          <a:latin typeface="+mn-ea"/>
                          <a:ea typeface="+mn-ea"/>
                        </a:rPr>
                        <a:t>政府性基金支出</a:t>
                      </a:r>
                    </a:p>
                  </a:txBody>
                  <a:tcPr marL="68580" marR="68580" anchor="ctr"/>
                </a:tc>
                <a:tc>
                  <a:txBody>
                    <a:bodyPr/>
                    <a:lstStyle/>
                    <a:p>
                      <a:pPr marL="0" marR="0" algn="ctr">
                        <a:buNone/>
                      </a:pPr>
                      <a:r>
                        <a:rPr lang="zh-CN" altLang="en-US" sz="1800" b="1" kern="100">
                          <a:effectLst/>
                          <a:latin typeface="+mn-ea"/>
                          <a:ea typeface="+mn-ea"/>
                        </a:rPr>
                        <a:t>国有资本经营支出</a:t>
                      </a:r>
                    </a:p>
                  </a:txBody>
                  <a:tcPr marL="68580" marR="68580" anchor="ctr"/>
                </a:tc>
                <a:tc>
                  <a:txBody>
                    <a:bodyPr/>
                    <a:lstStyle/>
                    <a:p>
                      <a:pPr marL="0" marR="0" algn="ctr">
                        <a:buNone/>
                      </a:pPr>
                      <a:r>
                        <a:rPr lang="zh-CN" altLang="en-US" sz="1800" b="1" kern="100">
                          <a:effectLst/>
                          <a:latin typeface="+mn-ea"/>
                          <a:ea typeface="+mn-ea"/>
                        </a:rPr>
                        <a:t>社会保险基金支出</a:t>
                      </a:r>
                    </a:p>
                  </a:txBody>
                  <a:tcPr marL="68580" marR="68580" anchor="ctr"/>
                </a:tc>
                <a:extLst>
                  <a:ext uri="{0D108BD9-81ED-4DB2-BD59-A6C34878D82A}">
                    <a16:rowId xmlns:a16="http://schemas.microsoft.com/office/drawing/2014/main" val="3796095123"/>
                  </a:ext>
                </a:extLst>
              </a:tr>
              <a:tr h="417142">
                <a:tc>
                  <a:txBody>
                    <a:bodyPr/>
                    <a:lstStyle/>
                    <a:p>
                      <a:pPr marL="0" marR="0" algn="ctr">
                        <a:buNone/>
                      </a:pPr>
                      <a:r>
                        <a:rPr lang="en-US" altLang="zh-CN" sz="1800" b="1" kern="100" dirty="0">
                          <a:effectLst/>
                          <a:latin typeface="+mn-ea"/>
                          <a:ea typeface="+mn-ea"/>
                        </a:rPr>
                        <a:t>2013</a:t>
                      </a:r>
                    </a:p>
                  </a:txBody>
                  <a:tcPr marL="68580" marR="68580" anchor="ctr"/>
                </a:tc>
                <a:tc>
                  <a:txBody>
                    <a:bodyPr/>
                    <a:lstStyle/>
                    <a:p>
                      <a:pPr marL="0" marR="0" algn="ctr">
                        <a:buNone/>
                      </a:pPr>
                      <a:r>
                        <a:rPr lang="en-US" altLang="zh-CN" sz="1800" b="1" kern="100" dirty="0">
                          <a:effectLst/>
                          <a:latin typeface="+mn-ea"/>
                          <a:ea typeface="+mn-ea"/>
                        </a:rPr>
                        <a:t>63.7</a:t>
                      </a:r>
                      <a:endParaRPr lang="zh-CN" altLang="en-US" sz="1800" b="1" kern="100" dirty="0">
                        <a:effectLst/>
                        <a:latin typeface="+mn-ea"/>
                        <a:ea typeface="+mn-ea"/>
                      </a:endParaRPr>
                    </a:p>
                  </a:txBody>
                  <a:tcPr marL="68580" marR="68580" anchor="b"/>
                </a:tc>
                <a:tc>
                  <a:txBody>
                    <a:bodyPr/>
                    <a:lstStyle/>
                    <a:p>
                      <a:pPr marL="0" marR="0" algn="ctr">
                        <a:buNone/>
                      </a:pPr>
                      <a:r>
                        <a:rPr lang="en-US" altLang="zh-CN" sz="1800" b="1" kern="100">
                          <a:effectLst/>
                          <a:latin typeface="+mn-ea"/>
                          <a:ea typeface="+mn-ea"/>
                        </a:rPr>
                        <a:t>22.9</a:t>
                      </a:r>
                      <a:endParaRPr lang="zh-CN" altLang="en-US" sz="1800" b="1" kern="100">
                        <a:effectLst/>
                        <a:latin typeface="+mn-ea"/>
                        <a:ea typeface="+mn-ea"/>
                      </a:endParaRPr>
                    </a:p>
                  </a:txBody>
                  <a:tcPr marL="68580" marR="68580" anchor="b"/>
                </a:tc>
                <a:tc>
                  <a:txBody>
                    <a:bodyPr/>
                    <a:lstStyle/>
                    <a:p>
                      <a:pPr marL="0" marR="0" algn="ctr">
                        <a:buNone/>
                      </a:pPr>
                      <a:r>
                        <a:rPr lang="en-US" altLang="zh-CN" sz="1800" b="1" kern="100">
                          <a:effectLst/>
                          <a:latin typeface="+mn-ea"/>
                          <a:ea typeface="+mn-ea"/>
                        </a:rPr>
                        <a:t>0.7</a:t>
                      </a:r>
                      <a:endParaRPr lang="zh-CN" altLang="en-US" sz="1800" b="1" kern="100">
                        <a:effectLst/>
                        <a:latin typeface="+mn-ea"/>
                        <a:ea typeface="+mn-ea"/>
                      </a:endParaRPr>
                    </a:p>
                  </a:txBody>
                  <a:tcPr marL="68580" marR="68580" anchor="b"/>
                </a:tc>
                <a:tc>
                  <a:txBody>
                    <a:bodyPr/>
                    <a:lstStyle/>
                    <a:p>
                      <a:pPr marL="0" marR="0" algn="ctr">
                        <a:buNone/>
                      </a:pPr>
                      <a:r>
                        <a:rPr lang="en-US" altLang="zh-CN" sz="1800" b="1" kern="100">
                          <a:effectLst/>
                          <a:latin typeface="+mn-ea"/>
                          <a:ea typeface="+mn-ea"/>
                        </a:rPr>
                        <a:t>12.7</a:t>
                      </a:r>
                      <a:endParaRPr lang="zh-CN" altLang="en-US" sz="1800" b="1" kern="100">
                        <a:effectLst/>
                        <a:latin typeface="+mn-ea"/>
                        <a:ea typeface="+mn-ea"/>
                      </a:endParaRPr>
                    </a:p>
                  </a:txBody>
                  <a:tcPr marL="68580" marR="68580" anchor="b"/>
                </a:tc>
                <a:extLst>
                  <a:ext uri="{0D108BD9-81ED-4DB2-BD59-A6C34878D82A}">
                    <a16:rowId xmlns:a16="http://schemas.microsoft.com/office/drawing/2014/main" val="2637076371"/>
                  </a:ext>
                </a:extLst>
              </a:tr>
              <a:tr h="417142">
                <a:tc>
                  <a:txBody>
                    <a:bodyPr/>
                    <a:lstStyle/>
                    <a:p>
                      <a:pPr marL="0" marR="0" algn="ctr">
                        <a:buNone/>
                      </a:pPr>
                      <a:r>
                        <a:rPr lang="en-US" altLang="zh-CN" sz="1800" b="1" kern="100">
                          <a:effectLst/>
                          <a:latin typeface="+mn-ea"/>
                          <a:ea typeface="+mn-ea"/>
                        </a:rPr>
                        <a:t>2014</a:t>
                      </a:r>
                    </a:p>
                  </a:txBody>
                  <a:tcPr marL="68580" marR="68580" anchor="ctr"/>
                </a:tc>
                <a:tc>
                  <a:txBody>
                    <a:bodyPr/>
                    <a:lstStyle/>
                    <a:p>
                      <a:pPr marL="0" marR="0" algn="ctr">
                        <a:buNone/>
                      </a:pPr>
                      <a:r>
                        <a:rPr lang="en-US" altLang="zh-CN" sz="1800" b="1" kern="100" dirty="0">
                          <a:effectLst/>
                          <a:latin typeface="+mn-ea"/>
                          <a:ea typeface="+mn-ea"/>
                        </a:rPr>
                        <a:t>63.7</a:t>
                      </a:r>
                      <a:endParaRPr lang="zh-CN" altLang="en-US" sz="1800" b="1" kern="100" dirty="0">
                        <a:effectLst/>
                        <a:latin typeface="+mn-ea"/>
                        <a:ea typeface="+mn-ea"/>
                      </a:endParaRPr>
                    </a:p>
                  </a:txBody>
                  <a:tcPr marL="68580" marR="68580" anchor="b"/>
                </a:tc>
                <a:tc>
                  <a:txBody>
                    <a:bodyPr/>
                    <a:lstStyle/>
                    <a:p>
                      <a:pPr marL="0" marR="0" algn="ctr">
                        <a:buNone/>
                      </a:pPr>
                      <a:r>
                        <a:rPr lang="en-US" altLang="zh-CN" sz="1800" b="1" kern="100" dirty="0">
                          <a:effectLst/>
                          <a:latin typeface="+mn-ea"/>
                          <a:ea typeface="+mn-ea"/>
                        </a:rPr>
                        <a:t>21.6</a:t>
                      </a:r>
                      <a:endParaRPr lang="zh-CN" altLang="en-US" sz="1800" b="1" kern="100" dirty="0">
                        <a:effectLst/>
                        <a:latin typeface="+mn-ea"/>
                        <a:ea typeface="+mn-ea"/>
                      </a:endParaRPr>
                    </a:p>
                  </a:txBody>
                  <a:tcPr marL="68580" marR="68580" anchor="b"/>
                </a:tc>
                <a:tc>
                  <a:txBody>
                    <a:bodyPr/>
                    <a:lstStyle/>
                    <a:p>
                      <a:pPr marL="0" marR="0" algn="ctr">
                        <a:buNone/>
                      </a:pPr>
                      <a:r>
                        <a:rPr lang="en-US" altLang="zh-CN" sz="1800" b="1" kern="100">
                          <a:effectLst/>
                          <a:latin typeface="+mn-ea"/>
                          <a:ea typeface="+mn-ea"/>
                        </a:rPr>
                        <a:t>0.8</a:t>
                      </a:r>
                      <a:endParaRPr lang="zh-CN" altLang="en-US" sz="1800" b="1" kern="100">
                        <a:effectLst/>
                        <a:latin typeface="+mn-ea"/>
                        <a:ea typeface="+mn-ea"/>
                      </a:endParaRPr>
                    </a:p>
                  </a:txBody>
                  <a:tcPr marL="68580" marR="68580" anchor="b"/>
                </a:tc>
                <a:tc>
                  <a:txBody>
                    <a:bodyPr/>
                    <a:lstStyle/>
                    <a:p>
                      <a:pPr marL="0" marR="0" algn="ctr">
                        <a:buNone/>
                      </a:pPr>
                      <a:r>
                        <a:rPr lang="en-US" altLang="zh-CN" sz="1800" b="1" kern="100">
                          <a:effectLst/>
                          <a:latin typeface="+mn-ea"/>
                          <a:ea typeface="+mn-ea"/>
                        </a:rPr>
                        <a:t>13.9</a:t>
                      </a:r>
                      <a:endParaRPr lang="zh-CN" altLang="en-US" sz="1800" b="1" kern="100">
                        <a:effectLst/>
                        <a:latin typeface="+mn-ea"/>
                        <a:ea typeface="+mn-ea"/>
                      </a:endParaRPr>
                    </a:p>
                  </a:txBody>
                  <a:tcPr marL="68580" marR="68580" anchor="b"/>
                </a:tc>
                <a:extLst>
                  <a:ext uri="{0D108BD9-81ED-4DB2-BD59-A6C34878D82A}">
                    <a16:rowId xmlns:a16="http://schemas.microsoft.com/office/drawing/2014/main" val="3599474414"/>
                  </a:ext>
                </a:extLst>
              </a:tr>
              <a:tr h="417142">
                <a:tc>
                  <a:txBody>
                    <a:bodyPr/>
                    <a:lstStyle/>
                    <a:p>
                      <a:pPr marL="0" marR="0" algn="ctr">
                        <a:buNone/>
                      </a:pPr>
                      <a:r>
                        <a:rPr lang="en-US" altLang="zh-CN" sz="1800" b="1" kern="100">
                          <a:effectLst/>
                          <a:latin typeface="+mn-ea"/>
                          <a:ea typeface="+mn-ea"/>
                        </a:rPr>
                        <a:t>2015</a:t>
                      </a:r>
                    </a:p>
                  </a:txBody>
                  <a:tcPr marL="68580" marR="68580" anchor="ctr"/>
                </a:tc>
                <a:tc>
                  <a:txBody>
                    <a:bodyPr/>
                    <a:lstStyle/>
                    <a:p>
                      <a:pPr marL="0" marR="0" algn="ctr">
                        <a:buNone/>
                      </a:pPr>
                      <a:r>
                        <a:rPr lang="en-US" altLang="zh-CN" sz="1800" b="1" kern="100">
                          <a:effectLst/>
                          <a:latin typeface="+mn-ea"/>
                          <a:ea typeface="+mn-ea"/>
                        </a:rPr>
                        <a:t>67.8</a:t>
                      </a:r>
                      <a:endParaRPr lang="zh-CN" altLang="en-US" sz="1800" b="1" kern="100">
                        <a:effectLst/>
                        <a:latin typeface="+mn-ea"/>
                        <a:ea typeface="+mn-ea"/>
                      </a:endParaRPr>
                    </a:p>
                  </a:txBody>
                  <a:tcPr marL="68580" marR="68580" anchor="b"/>
                </a:tc>
                <a:tc>
                  <a:txBody>
                    <a:bodyPr/>
                    <a:lstStyle/>
                    <a:p>
                      <a:pPr marL="0" marR="0" algn="ctr">
                        <a:buNone/>
                      </a:pPr>
                      <a:r>
                        <a:rPr lang="en-US" altLang="zh-CN" sz="1800" b="1" kern="100" dirty="0">
                          <a:effectLst/>
                          <a:latin typeface="+mn-ea"/>
                          <a:ea typeface="+mn-ea"/>
                        </a:rPr>
                        <a:t>16.3</a:t>
                      </a:r>
                      <a:endParaRPr lang="zh-CN" altLang="en-US" sz="1800" b="1" kern="100" dirty="0">
                        <a:effectLst/>
                        <a:latin typeface="+mn-ea"/>
                        <a:ea typeface="+mn-ea"/>
                      </a:endParaRPr>
                    </a:p>
                  </a:txBody>
                  <a:tcPr marL="68580" marR="68580" anchor="b"/>
                </a:tc>
                <a:tc>
                  <a:txBody>
                    <a:bodyPr/>
                    <a:lstStyle/>
                    <a:p>
                      <a:pPr marL="0" marR="0" algn="ctr">
                        <a:buNone/>
                      </a:pPr>
                      <a:r>
                        <a:rPr lang="en-US" altLang="zh-CN" sz="1800" b="1" kern="100" dirty="0">
                          <a:effectLst/>
                          <a:latin typeface="+mn-ea"/>
                          <a:ea typeface="+mn-ea"/>
                        </a:rPr>
                        <a:t>0.8</a:t>
                      </a:r>
                      <a:endParaRPr lang="zh-CN" altLang="en-US" sz="1800" b="1" kern="100" dirty="0">
                        <a:effectLst/>
                        <a:latin typeface="+mn-ea"/>
                        <a:ea typeface="+mn-ea"/>
                      </a:endParaRPr>
                    </a:p>
                  </a:txBody>
                  <a:tcPr marL="68580" marR="68580" anchor="b"/>
                </a:tc>
                <a:tc>
                  <a:txBody>
                    <a:bodyPr/>
                    <a:lstStyle/>
                    <a:p>
                      <a:pPr marL="0" marR="0" algn="ctr">
                        <a:buNone/>
                      </a:pPr>
                      <a:r>
                        <a:rPr lang="en-US" altLang="zh-CN" sz="1800" b="1" kern="100">
                          <a:effectLst/>
                          <a:latin typeface="+mn-ea"/>
                          <a:ea typeface="+mn-ea"/>
                        </a:rPr>
                        <a:t>15.0</a:t>
                      </a:r>
                      <a:endParaRPr lang="zh-CN" altLang="en-US" sz="1800" b="1" kern="100">
                        <a:effectLst/>
                        <a:latin typeface="+mn-ea"/>
                        <a:ea typeface="+mn-ea"/>
                      </a:endParaRPr>
                    </a:p>
                  </a:txBody>
                  <a:tcPr marL="68580" marR="68580" anchor="b"/>
                </a:tc>
                <a:extLst>
                  <a:ext uri="{0D108BD9-81ED-4DB2-BD59-A6C34878D82A}">
                    <a16:rowId xmlns:a16="http://schemas.microsoft.com/office/drawing/2014/main" val="2615281650"/>
                  </a:ext>
                </a:extLst>
              </a:tr>
              <a:tr h="417142">
                <a:tc>
                  <a:txBody>
                    <a:bodyPr/>
                    <a:lstStyle/>
                    <a:p>
                      <a:pPr marL="0" marR="0" algn="ctr">
                        <a:buNone/>
                      </a:pPr>
                      <a:r>
                        <a:rPr lang="en-US" altLang="zh-CN" sz="1800" b="1" kern="100">
                          <a:effectLst/>
                          <a:latin typeface="+mn-ea"/>
                          <a:ea typeface="+mn-ea"/>
                        </a:rPr>
                        <a:t>2016</a:t>
                      </a:r>
                    </a:p>
                  </a:txBody>
                  <a:tcPr marL="68580" marR="68580" anchor="ctr"/>
                </a:tc>
                <a:tc>
                  <a:txBody>
                    <a:bodyPr/>
                    <a:lstStyle/>
                    <a:p>
                      <a:pPr marL="0" marR="0" algn="ctr">
                        <a:buNone/>
                      </a:pPr>
                      <a:r>
                        <a:rPr lang="en-US" altLang="zh-CN" sz="1800" b="1" kern="100">
                          <a:effectLst/>
                          <a:latin typeface="+mn-ea"/>
                          <a:ea typeface="+mn-ea"/>
                        </a:rPr>
                        <a:t>66.2</a:t>
                      </a:r>
                      <a:endParaRPr lang="zh-CN" altLang="en-US" sz="1800" b="1" kern="100">
                        <a:effectLst/>
                        <a:latin typeface="+mn-ea"/>
                        <a:ea typeface="+mn-ea"/>
                      </a:endParaRPr>
                    </a:p>
                  </a:txBody>
                  <a:tcPr marL="68580" marR="68580" anchor="b"/>
                </a:tc>
                <a:tc>
                  <a:txBody>
                    <a:bodyPr/>
                    <a:lstStyle/>
                    <a:p>
                      <a:pPr marL="0" marR="0" algn="ctr">
                        <a:buNone/>
                      </a:pPr>
                      <a:r>
                        <a:rPr lang="en-US" altLang="zh-CN" sz="1800" b="1" kern="100" dirty="0">
                          <a:effectLst/>
                          <a:latin typeface="+mn-ea"/>
                          <a:ea typeface="+mn-ea"/>
                        </a:rPr>
                        <a:t>16.5</a:t>
                      </a:r>
                      <a:endParaRPr lang="zh-CN" altLang="en-US" sz="1800" b="1" kern="100" dirty="0">
                        <a:effectLst/>
                        <a:latin typeface="+mn-ea"/>
                        <a:ea typeface="+mn-ea"/>
                      </a:endParaRPr>
                    </a:p>
                  </a:txBody>
                  <a:tcPr marL="68580" marR="68580" anchor="b"/>
                </a:tc>
                <a:tc>
                  <a:txBody>
                    <a:bodyPr/>
                    <a:lstStyle/>
                    <a:p>
                      <a:pPr marL="0" marR="0" algn="ctr">
                        <a:buNone/>
                      </a:pPr>
                      <a:r>
                        <a:rPr lang="en-US" altLang="zh-CN" sz="1800" b="1" kern="100" dirty="0">
                          <a:effectLst/>
                          <a:latin typeface="+mn-ea"/>
                          <a:ea typeface="+mn-ea"/>
                        </a:rPr>
                        <a:t>0.8</a:t>
                      </a:r>
                      <a:endParaRPr lang="zh-CN" altLang="en-US" sz="1800" b="1" kern="100" dirty="0">
                        <a:effectLst/>
                        <a:latin typeface="+mn-ea"/>
                        <a:ea typeface="+mn-ea"/>
                      </a:endParaRPr>
                    </a:p>
                  </a:txBody>
                  <a:tcPr marL="68580" marR="68580" anchor="b"/>
                </a:tc>
                <a:tc>
                  <a:txBody>
                    <a:bodyPr/>
                    <a:lstStyle/>
                    <a:p>
                      <a:pPr marL="0" marR="0" algn="ctr">
                        <a:buNone/>
                      </a:pPr>
                      <a:r>
                        <a:rPr lang="en-US" altLang="zh-CN" sz="1800" b="1" kern="100">
                          <a:effectLst/>
                          <a:latin typeface="+mn-ea"/>
                          <a:ea typeface="+mn-ea"/>
                        </a:rPr>
                        <a:t>16.5</a:t>
                      </a:r>
                      <a:endParaRPr lang="zh-CN" altLang="en-US" sz="1800" b="1" kern="100">
                        <a:effectLst/>
                        <a:latin typeface="+mn-ea"/>
                        <a:ea typeface="+mn-ea"/>
                      </a:endParaRPr>
                    </a:p>
                  </a:txBody>
                  <a:tcPr marL="68580" marR="68580" anchor="b"/>
                </a:tc>
                <a:extLst>
                  <a:ext uri="{0D108BD9-81ED-4DB2-BD59-A6C34878D82A}">
                    <a16:rowId xmlns:a16="http://schemas.microsoft.com/office/drawing/2014/main" val="3830272630"/>
                  </a:ext>
                </a:extLst>
              </a:tr>
              <a:tr h="417142">
                <a:tc>
                  <a:txBody>
                    <a:bodyPr/>
                    <a:lstStyle/>
                    <a:p>
                      <a:pPr marL="0" marR="0" algn="ctr">
                        <a:buNone/>
                      </a:pPr>
                      <a:r>
                        <a:rPr lang="en-US" altLang="zh-CN" sz="1800" b="1" kern="100">
                          <a:effectLst/>
                          <a:latin typeface="+mn-ea"/>
                          <a:ea typeface="+mn-ea"/>
                        </a:rPr>
                        <a:t>2017</a:t>
                      </a:r>
                    </a:p>
                  </a:txBody>
                  <a:tcPr marL="68580" marR="68580" anchor="ctr"/>
                </a:tc>
                <a:tc>
                  <a:txBody>
                    <a:bodyPr/>
                    <a:lstStyle/>
                    <a:p>
                      <a:pPr marL="0" marR="0" algn="ctr">
                        <a:buNone/>
                      </a:pPr>
                      <a:r>
                        <a:rPr lang="en-US" altLang="zh-CN" sz="1800" b="1" kern="100" dirty="0">
                          <a:effectLst/>
                          <a:latin typeface="+mn-ea"/>
                          <a:ea typeface="+mn-ea"/>
                        </a:rPr>
                        <a:t>62.8</a:t>
                      </a:r>
                      <a:endParaRPr lang="zh-CN" altLang="en-US" sz="1800" b="1" kern="100" dirty="0">
                        <a:effectLst/>
                        <a:latin typeface="+mn-ea"/>
                        <a:ea typeface="+mn-ea"/>
                      </a:endParaRPr>
                    </a:p>
                  </a:txBody>
                  <a:tcPr marL="68580" marR="68580" anchor="b"/>
                </a:tc>
                <a:tc>
                  <a:txBody>
                    <a:bodyPr/>
                    <a:lstStyle/>
                    <a:p>
                      <a:pPr marL="0" marR="0" algn="ctr">
                        <a:buNone/>
                      </a:pPr>
                      <a:r>
                        <a:rPr lang="en-US" altLang="zh-CN" sz="1800" b="1" kern="100">
                          <a:effectLst/>
                          <a:latin typeface="+mn-ea"/>
                          <a:ea typeface="+mn-ea"/>
                        </a:rPr>
                        <a:t>18.9</a:t>
                      </a:r>
                      <a:endParaRPr lang="zh-CN" altLang="en-US" sz="1800" b="1" kern="100">
                        <a:effectLst/>
                        <a:latin typeface="+mn-ea"/>
                        <a:ea typeface="+mn-ea"/>
                      </a:endParaRPr>
                    </a:p>
                  </a:txBody>
                  <a:tcPr marL="68580" marR="68580" anchor="b"/>
                </a:tc>
                <a:tc>
                  <a:txBody>
                    <a:bodyPr/>
                    <a:lstStyle/>
                    <a:p>
                      <a:pPr marL="0" marR="0" algn="ctr">
                        <a:buNone/>
                      </a:pPr>
                      <a:r>
                        <a:rPr lang="en-US" altLang="zh-CN" sz="1800" b="1" kern="100" dirty="0">
                          <a:effectLst/>
                          <a:latin typeface="+mn-ea"/>
                          <a:ea typeface="+mn-ea"/>
                        </a:rPr>
                        <a:t>0.6</a:t>
                      </a:r>
                      <a:endParaRPr lang="zh-CN" altLang="en-US" sz="1800" b="1" kern="100" dirty="0">
                        <a:effectLst/>
                        <a:latin typeface="+mn-ea"/>
                        <a:ea typeface="+mn-ea"/>
                      </a:endParaRPr>
                    </a:p>
                  </a:txBody>
                  <a:tcPr marL="68580" marR="68580" anchor="b"/>
                </a:tc>
                <a:tc>
                  <a:txBody>
                    <a:bodyPr/>
                    <a:lstStyle/>
                    <a:p>
                      <a:pPr marL="0" marR="0" algn="ctr">
                        <a:buNone/>
                      </a:pPr>
                      <a:r>
                        <a:rPr lang="en-US" altLang="zh-CN" sz="1800" b="1" kern="100">
                          <a:effectLst/>
                          <a:latin typeface="+mn-ea"/>
                          <a:ea typeface="+mn-ea"/>
                        </a:rPr>
                        <a:t>17.7</a:t>
                      </a:r>
                      <a:endParaRPr lang="zh-CN" altLang="en-US" sz="1800" b="1" kern="100">
                        <a:effectLst/>
                        <a:latin typeface="+mn-ea"/>
                        <a:ea typeface="+mn-ea"/>
                      </a:endParaRPr>
                    </a:p>
                  </a:txBody>
                  <a:tcPr marL="68580" marR="68580" anchor="b"/>
                </a:tc>
                <a:extLst>
                  <a:ext uri="{0D108BD9-81ED-4DB2-BD59-A6C34878D82A}">
                    <a16:rowId xmlns:a16="http://schemas.microsoft.com/office/drawing/2014/main" val="2960093064"/>
                  </a:ext>
                </a:extLst>
              </a:tr>
              <a:tr h="417142">
                <a:tc>
                  <a:txBody>
                    <a:bodyPr/>
                    <a:lstStyle/>
                    <a:p>
                      <a:pPr marL="0" marR="0" algn="ctr">
                        <a:buNone/>
                      </a:pPr>
                      <a:r>
                        <a:rPr lang="en-US" altLang="zh-CN" sz="1800" b="1" kern="100">
                          <a:effectLst/>
                          <a:latin typeface="+mn-ea"/>
                          <a:ea typeface="+mn-ea"/>
                        </a:rPr>
                        <a:t>2018</a:t>
                      </a:r>
                    </a:p>
                  </a:txBody>
                  <a:tcPr marL="68580" marR="68580" anchor="ctr"/>
                </a:tc>
                <a:tc>
                  <a:txBody>
                    <a:bodyPr/>
                    <a:lstStyle/>
                    <a:p>
                      <a:pPr marL="0" marR="0" algn="ctr">
                        <a:buNone/>
                      </a:pPr>
                      <a:r>
                        <a:rPr lang="en-US" altLang="zh-CN" sz="1800" b="1" kern="100">
                          <a:effectLst/>
                          <a:latin typeface="+mn-ea"/>
                          <a:ea typeface="+mn-ea"/>
                        </a:rPr>
                        <a:t>59.5</a:t>
                      </a:r>
                      <a:endParaRPr lang="zh-CN" altLang="en-US" sz="1800" b="1" kern="100">
                        <a:effectLst/>
                        <a:latin typeface="+mn-ea"/>
                        <a:ea typeface="+mn-ea"/>
                      </a:endParaRPr>
                    </a:p>
                  </a:txBody>
                  <a:tcPr marL="68580" marR="68580" anchor="b"/>
                </a:tc>
                <a:tc>
                  <a:txBody>
                    <a:bodyPr/>
                    <a:lstStyle/>
                    <a:p>
                      <a:pPr marL="0" marR="0" algn="ctr">
                        <a:buNone/>
                      </a:pPr>
                      <a:r>
                        <a:rPr lang="en-US" altLang="zh-CN" sz="1800" b="1" kern="100">
                          <a:effectLst/>
                          <a:latin typeface="+mn-ea"/>
                          <a:ea typeface="+mn-ea"/>
                        </a:rPr>
                        <a:t>21.7</a:t>
                      </a:r>
                      <a:endParaRPr lang="zh-CN" altLang="en-US" sz="1800" b="1" kern="100">
                        <a:effectLst/>
                        <a:latin typeface="+mn-ea"/>
                        <a:ea typeface="+mn-ea"/>
                      </a:endParaRPr>
                    </a:p>
                  </a:txBody>
                  <a:tcPr marL="68580" marR="68580" anchor="b"/>
                </a:tc>
                <a:tc>
                  <a:txBody>
                    <a:bodyPr/>
                    <a:lstStyle/>
                    <a:p>
                      <a:pPr marL="0" marR="0" algn="ctr">
                        <a:buNone/>
                      </a:pPr>
                      <a:r>
                        <a:rPr lang="en-US" altLang="zh-CN" sz="1800" b="1" kern="100" dirty="0">
                          <a:effectLst/>
                          <a:latin typeface="+mn-ea"/>
                          <a:ea typeface="+mn-ea"/>
                        </a:rPr>
                        <a:t>0.6</a:t>
                      </a:r>
                      <a:endParaRPr lang="zh-CN" altLang="en-US" sz="1800" b="1" kern="100" dirty="0">
                        <a:effectLst/>
                        <a:latin typeface="+mn-ea"/>
                        <a:ea typeface="+mn-ea"/>
                      </a:endParaRPr>
                    </a:p>
                  </a:txBody>
                  <a:tcPr marL="68580" marR="68580" anchor="b"/>
                </a:tc>
                <a:tc>
                  <a:txBody>
                    <a:bodyPr/>
                    <a:lstStyle/>
                    <a:p>
                      <a:pPr marL="0" marR="0" algn="ctr">
                        <a:buNone/>
                      </a:pPr>
                      <a:r>
                        <a:rPr lang="en-US" altLang="zh-CN" sz="1800" b="1" kern="100" dirty="0">
                          <a:effectLst/>
                          <a:latin typeface="+mn-ea"/>
                          <a:ea typeface="+mn-ea"/>
                        </a:rPr>
                        <a:t>18.3</a:t>
                      </a:r>
                      <a:endParaRPr lang="zh-CN" altLang="en-US" sz="1800" b="1" kern="100" dirty="0">
                        <a:effectLst/>
                        <a:latin typeface="+mn-ea"/>
                        <a:ea typeface="+mn-ea"/>
                      </a:endParaRPr>
                    </a:p>
                  </a:txBody>
                  <a:tcPr marL="68580" marR="68580" anchor="b"/>
                </a:tc>
                <a:extLst>
                  <a:ext uri="{0D108BD9-81ED-4DB2-BD59-A6C34878D82A}">
                    <a16:rowId xmlns:a16="http://schemas.microsoft.com/office/drawing/2014/main" val="2328744300"/>
                  </a:ext>
                </a:extLst>
              </a:tr>
              <a:tr h="417142">
                <a:tc>
                  <a:txBody>
                    <a:bodyPr/>
                    <a:lstStyle/>
                    <a:p>
                      <a:pPr marL="0" marR="0" algn="ctr">
                        <a:buNone/>
                      </a:pPr>
                      <a:r>
                        <a:rPr lang="en-US" altLang="zh-CN" sz="1800" b="1" kern="100">
                          <a:effectLst/>
                          <a:latin typeface="+mn-ea"/>
                          <a:ea typeface="+mn-ea"/>
                        </a:rPr>
                        <a:t>2019</a:t>
                      </a:r>
                    </a:p>
                  </a:txBody>
                  <a:tcPr marL="68580" marR="68580" anchor="ctr"/>
                </a:tc>
                <a:tc>
                  <a:txBody>
                    <a:bodyPr/>
                    <a:lstStyle/>
                    <a:p>
                      <a:pPr marL="0" marR="0" algn="ctr">
                        <a:buNone/>
                      </a:pPr>
                      <a:r>
                        <a:rPr lang="en-US" altLang="zh-CN" sz="1800" b="1" kern="100">
                          <a:effectLst/>
                          <a:latin typeface="+mn-ea"/>
                          <a:ea typeface="+mn-ea"/>
                        </a:rPr>
                        <a:t>58.5</a:t>
                      </a:r>
                      <a:endParaRPr lang="zh-CN" altLang="en-US" sz="1800" b="1" kern="100">
                        <a:effectLst/>
                        <a:latin typeface="+mn-ea"/>
                        <a:ea typeface="+mn-ea"/>
                      </a:endParaRPr>
                    </a:p>
                  </a:txBody>
                  <a:tcPr marL="68580" marR="68580" anchor="b"/>
                </a:tc>
                <a:tc>
                  <a:txBody>
                    <a:bodyPr/>
                    <a:lstStyle/>
                    <a:p>
                      <a:pPr marL="0" marR="0" algn="ctr">
                        <a:buNone/>
                      </a:pPr>
                      <a:r>
                        <a:rPr lang="en-US" altLang="zh-CN" sz="1800" b="1" kern="100">
                          <a:effectLst/>
                          <a:latin typeface="+mn-ea"/>
                          <a:ea typeface="+mn-ea"/>
                        </a:rPr>
                        <a:t>22.5</a:t>
                      </a:r>
                      <a:endParaRPr lang="zh-CN" altLang="en-US" sz="1800" b="1" kern="100">
                        <a:effectLst/>
                        <a:latin typeface="+mn-ea"/>
                        <a:ea typeface="+mn-ea"/>
                      </a:endParaRPr>
                    </a:p>
                  </a:txBody>
                  <a:tcPr marL="68580" marR="68580" anchor="b"/>
                </a:tc>
                <a:tc>
                  <a:txBody>
                    <a:bodyPr/>
                    <a:lstStyle/>
                    <a:p>
                      <a:pPr marL="0" marR="0" algn="ctr">
                        <a:buNone/>
                      </a:pPr>
                      <a:r>
                        <a:rPr lang="en-US" altLang="zh-CN" sz="1800" b="1" kern="100">
                          <a:effectLst/>
                          <a:latin typeface="+mn-ea"/>
                          <a:ea typeface="+mn-ea"/>
                        </a:rPr>
                        <a:t>0.6</a:t>
                      </a:r>
                      <a:endParaRPr lang="zh-CN" altLang="en-US" sz="1800" b="1" kern="100">
                        <a:effectLst/>
                        <a:latin typeface="+mn-ea"/>
                        <a:ea typeface="+mn-ea"/>
                      </a:endParaRPr>
                    </a:p>
                  </a:txBody>
                  <a:tcPr marL="68580" marR="68580" anchor="b"/>
                </a:tc>
                <a:tc>
                  <a:txBody>
                    <a:bodyPr/>
                    <a:lstStyle/>
                    <a:p>
                      <a:pPr marL="0" marR="0" algn="ctr">
                        <a:buNone/>
                      </a:pPr>
                      <a:r>
                        <a:rPr lang="en-US" altLang="zh-CN" sz="1800" b="1" kern="100" dirty="0">
                          <a:effectLst/>
                          <a:latin typeface="+mn-ea"/>
                          <a:ea typeface="+mn-ea"/>
                        </a:rPr>
                        <a:t>18.5</a:t>
                      </a:r>
                      <a:endParaRPr lang="zh-CN" altLang="en-US" sz="1800" b="1" kern="100" dirty="0">
                        <a:effectLst/>
                        <a:latin typeface="+mn-ea"/>
                        <a:ea typeface="+mn-ea"/>
                      </a:endParaRPr>
                    </a:p>
                  </a:txBody>
                  <a:tcPr marL="68580" marR="68580" anchor="b"/>
                </a:tc>
                <a:extLst>
                  <a:ext uri="{0D108BD9-81ED-4DB2-BD59-A6C34878D82A}">
                    <a16:rowId xmlns:a16="http://schemas.microsoft.com/office/drawing/2014/main" val="1686720265"/>
                  </a:ext>
                </a:extLst>
              </a:tr>
              <a:tr h="417142">
                <a:tc>
                  <a:txBody>
                    <a:bodyPr/>
                    <a:lstStyle/>
                    <a:p>
                      <a:pPr marL="0" marR="0" algn="ctr">
                        <a:buNone/>
                      </a:pPr>
                      <a:r>
                        <a:rPr lang="en-US" altLang="zh-CN" sz="1800" b="1" kern="100" dirty="0">
                          <a:effectLst/>
                          <a:latin typeface="+mn-ea"/>
                          <a:ea typeface="+mn-ea"/>
                        </a:rPr>
                        <a:t>2020</a:t>
                      </a:r>
                    </a:p>
                  </a:txBody>
                  <a:tcPr marL="68580" marR="68580" anchor="ctr"/>
                </a:tc>
                <a:tc>
                  <a:txBody>
                    <a:bodyPr/>
                    <a:lstStyle/>
                    <a:p>
                      <a:pPr marL="0" marR="0" algn="ctr">
                        <a:buNone/>
                      </a:pPr>
                      <a:r>
                        <a:rPr lang="en-US" altLang="zh-CN" sz="1800" b="1" kern="100">
                          <a:effectLst/>
                          <a:latin typeface="+mn-ea"/>
                          <a:ea typeface="+mn-ea"/>
                        </a:rPr>
                        <a:t>55.2</a:t>
                      </a:r>
                      <a:endParaRPr lang="zh-CN" altLang="en-US" sz="1800" b="1" kern="100">
                        <a:effectLst/>
                        <a:latin typeface="+mn-ea"/>
                        <a:ea typeface="+mn-ea"/>
                      </a:endParaRPr>
                    </a:p>
                  </a:txBody>
                  <a:tcPr marL="68580" marR="68580" anchor="b"/>
                </a:tc>
                <a:tc>
                  <a:txBody>
                    <a:bodyPr/>
                    <a:lstStyle/>
                    <a:p>
                      <a:pPr marL="0" marR="0" algn="ctr">
                        <a:buNone/>
                      </a:pPr>
                      <a:r>
                        <a:rPr lang="en-US" altLang="zh-CN" sz="1800" b="1" kern="100" dirty="0">
                          <a:effectLst/>
                          <a:latin typeface="+mn-ea"/>
                          <a:ea typeface="+mn-ea"/>
                        </a:rPr>
                        <a:t>26.5</a:t>
                      </a:r>
                      <a:endParaRPr lang="zh-CN" altLang="en-US" sz="1800" b="1" kern="100" dirty="0">
                        <a:effectLst/>
                        <a:latin typeface="+mn-ea"/>
                        <a:ea typeface="+mn-ea"/>
                      </a:endParaRPr>
                    </a:p>
                  </a:txBody>
                  <a:tcPr marL="68580" marR="68580" anchor="b"/>
                </a:tc>
                <a:tc>
                  <a:txBody>
                    <a:bodyPr/>
                    <a:lstStyle/>
                    <a:p>
                      <a:pPr marL="0" marR="0" algn="ctr">
                        <a:buNone/>
                      </a:pPr>
                      <a:r>
                        <a:rPr lang="en-US" altLang="zh-CN" sz="1800" b="1" kern="100">
                          <a:effectLst/>
                          <a:latin typeface="+mn-ea"/>
                          <a:ea typeface="+mn-ea"/>
                        </a:rPr>
                        <a:t>0.6</a:t>
                      </a:r>
                      <a:endParaRPr lang="zh-CN" altLang="en-US" sz="1800" b="1" kern="100">
                        <a:effectLst/>
                        <a:latin typeface="+mn-ea"/>
                        <a:ea typeface="+mn-ea"/>
                      </a:endParaRPr>
                    </a:p>
                  </a:txBody>
                  <a:tcPr marL="68580" marR="68580" anchor="b"/>
                </a:tc>
                <a:tc>
                  <a:txBody>
                    <a:bodyPr/>
                    <a:lstStyle/>
                    <a:p>
                      <a:pPr marL="0" marR="0" algn="ctr">
                        <a:buNone/>
                      </a:pPr>
                      <a:r>
                        <a:rPr lang="en-US" altLang="zh-CN" sz="1800" b="1" kern="100" dirty="0">
                          <a:effectLst/>
                          <a:latin typeface="+mn-ea"/>
                          <a:ea typeface="+mn-ea"/>
                        </a:rPr>
                        <a:t>17.7</a:t>
                      </a:r>
                      <a:endParaRPr lang="zh-CN" altLang="en-US" sz="1800" b="1" kern="100" dirty="0">
                        <a:effectLst/>
                        <a:latin typeface="+mn-ea"/>
                        <a:ea typeface="+mn-ea"/>
                      </a:endParaRPr>
                    </a:p>
                  </a:txBody>
                  <a:tcPr marL="68580" marR="68580" anchor="b"/>
                </a:tc>
                <a:extLst>
                  <a:ext uri="{0D108BD9-81ED-4DB2-BD59-A6C34878D82A}">
                    <a16:rowId xmlns:a16="http://schemas.microsoft.com/office/drawing/2014/main" val="3708514404"/>
                  </a:ext>
                </a:extLst>
              </a:tr>
              <a:tr h="417142">
                <a:tc>
                  <a:txBody>
                    <a:bodyPr/>
                    <a:lstStyle/>
                    <a:p>
                      <a:pPr marL="0" marR="0" algn="ctr">
                        <a:buNone/>
                      </a:pPr>
                      <a:r>
                        <a:rPr lang="en-US" altLang="zh-CN" sz="1800" b="1" kern="100">
                          <a:effectLst/>
                          <a:latin typeface="+mn-ea"/>
                          <a:ea typeface="+mn-ea"/>
                        </a:rPr>
                        <a:t>2021</a:t>
                      </a:r>
                    </a:p>
                  </a:txBody>
                  <a:tcPr marL="68580" marR="68580" anchor="ctr"/>
                </a:tc>
                <a:tc>
                  <a:txBody>
                    <a:bodyPr/>
                    <a:lstStyle/>
                    <a:p>
                      <a:pPr marL="0" marR="0" algn="ctr">
                        <a:buNone/>
                      </a:pPr>
                      <a:r>
                        <a:rPr lang="en-US" altLang="zh-CN" sz="1800" b="1" kern="100">
                          <a:effectLst/>
                          <a:latin typeface="+mn-ea"/>
                          <a:ea typeface="+mn-ea"/>
                        </a:rPr>
                        <a:t>54.8</a:t>
                      </a:r>
                      <a:endParaRPr lang="zh-CN" altLang="en-US" sz="1800" b="1" kern="100">
                        <a:effectLst/>
                        <a:latin typeface="+mn-ea"/>
                        <a:ea typeface="+mn-ea"/>
                      </a:endParaRPr>
                    </a:p>
                  </a:txBody>
                  <a:tcPr marL="68580" marR="68580" anchor="b"/>
                </a:tc>
                <a:tc>
                  <a:txBody>
                    <a:bodyPr/>
                    <a:lstStyle/>
                    <a:p>
                      <a:pPr marL="0" marR="0" algn="ctr">
                        <a:buNone/>
                      </a:pPr>
                      <a:r>
                        <a:rPr lang="en-US" altLang="zh-CN" sz="1800" b="1" kern="100">
                          <a:effectLst/>
                          <a:latin typeface="+mn-ea"/>
                          <a:ea typeface="+mn-ea"/>
                        </a:rPr>
                        <a:t>25.3</a:t>
                      </a:r>
                      <a:endParaRPr lang="zh-CN" altLang="en-US" sz="1800" b="1" kern="100">
                        <a:effectLst/>
                        <a:latin typeface="+mn-ea"/>
                        <a:ea typeface="+mn-ea"/>
                      </a:endParaRPr>
                    </a:p>
                  </a:txBody>
                  <a:tcPr marL="68580" marR="68580" anchor="b"/>
                </a:tc>
                <a:tc>
                  <a:txBody>
                    <a:bodyPr/>
                    <a:lstStyle/>
                    <a:p>
                      <a:pPr marL="0" marR="0" algn="ctr">
                        <a:buNone/>
                      </a:pPr>
                      <a:r>
                        <a:rPr lang="en-US" altLang="zh-CN" sz="1800" b="1" kern="100">
                          <a:effectLst/>
                          <a:latin typeface="+mn-ea"/>
                          <a:ea typeface="+mn-ea"/>
                        </a:rPr>
                        <a:t>0.6</a:t>
                      </a:r>
                      <a:endParaRPr lang="zh-CN" altLang="en-US" sz="1800" b="1" kern="100">
                        <a:effectLst/>
                        <a:latin typeface="+mn-ea"/>
                        <a:ea typeface="+mn-ea"/>
                      </a:endParaRPr>
                    </a:p>
                  </a:txBody>
                  <a:tcPr marL="68580" marR="68580" anchor="b"/>
                </a:tc>
                <a:tc>
                  <a:txBody>
                    <a:bodyPr/>
                    <a:lstStyle/>
                    <a:p>
                      <a:pPr marL="0" marR="0" algn="ctr">
                        <a:buNone/>
                      </a:pPr>
                      <a:r>
                        <a:rPr lang="en-US" altLang="zh-CN" sz="1800" b="1" kern="100" dirty="0">
                          <a:effectLst/>
                          <a:latin typeface="+mn-ea"/>
                          <a:ea typeface="+mn-ea"/>
                        </a:rPr>
                        <a:t>19.3</a:t>
                      </a:r>
                      <a:endParaRPr lang="zh-CN" altLang="en-US" sz="1800" b="1" kern="100" dirty="0">
                        <a:effectLst/>
                        <a:latin typeface="+mn-ea"/>
                        <a:ea typeface="+mn-ea"/>
                      </a:endParaRPr>
                    </a:p>
                  </a:txBody>
                  <a:tcPr marL="68580" marR="68580" anchor="b"/>
                </a:tc>
                <a:extLst>
                  <a:ext uri="{0D108BD9-81ED-4DB2-BD59-A6C34878D82A}">
                    <a16:rowId xmlns:a16="http://schemas.microsoft.com/office/drawing/2014/main" val="2006767390"/>
                  </a:ext>
                </a:extLst>
              </a:tr>
              <a:tr h="417142">
                <a:tc>
                  <a:txBody>
                    <a:bodyPr/>
                    <a:lstStyle/>
                    <a:p>
                      <a:pPr marL="0" marR="0" algn="ctr">
                        <a:buNone/>
                      </a:pPr>
                      <a:r>
                        <a:rPr lang="en-US" altLang="zh-CN" sz="1800" b="1" kern="100">
                          <a:effectLst/>
                          <a:latin typeface="+mn-ea"/>
                          <a:ea typeface="+mn-ea"/>
                        </a:rPr>
                        <a:t>2022</a:t>
                      </a:r>
                    </a:p>
                  </a:txBody>
                  <a:tcPr marL="68580" marR="68580" anchor="ctr"/>
                </a:tc>
                <a:tc>
                  <a:txBody>
                    <a:bodyPr/>
                    <a:lstStyle/>
                    <a:p>
                      <a:pPr marL="0" marR="0" algn="ctr">
                        <a:buNone/>
                      </a:pPr>
                      <a:r>
                        <a:rPr lang="en-US" altLang="zh-CN" sz="1800" b="1" kern="100">
                          <a:effectLst/>
                          <a:latin typeface="+mn-ea"/>
                          <a:ea typeface="+mn-ea"/>
                        </a:rPr>
                        <a:t>60.2</a:t>
                      </a:r>
                      <a:endParaRPr lang="zh-CN" altLang="en-US" sz="1800" b="1" kern="100">
                        <a:effectLst/>
                        <a:latin typeface="+mn-ea"/>
                        <a:ea typeface="+mn-ea"/>
                      </a:endParaRPr>
                    </a:p>
                  </a:txBody>
                  <a:tcPr marL="68580" marR="68580" anchor="b"/>
                </a:tc>
                <a:tc>
                  <a:txBody>
                    <a:bodyPr/>
                    <a:lstStyle/>
                    <a:p>
                      <a:pPr marL="0" marR="0" algn="ctr">
                        <a:buNone/>
                      </a:pPr>
                      <a:r>
                        <a:rPr lang="en-US" altLang="zh-CN" sz="1800" b="1" kern="100">
                          <a:effectLst/>
                          <a:latin typeface="+mn-ea"/>
                          <a:ea typeface="+mn-ea"/>
                        </a:rPr>
                        <a:t>18.0</a:t>
                      </a:r>
                      <a:endParaRPr lang="zh-CN" altLang="en-US" sz="1800" b="1" kern="100">
                        <a:effectLst/>
                        <a:latin typeface="+mn-ea"/>
                        <a:ea typeface="+mn-ea"/>
                      </a:endParaRPr>
                    </a:p>
                  </a:txBody>
                  <a:tcPr marL="68580" marR="68580" anchor="b"/>
                </a:tc>
                <a:tc>
                  <a:txBody>
                    <a:bodyPr/>
                    <a:lstStyle/>
                    <a:p>
                      <a:pPr marL="0" marR="0" algn="ctr">
                        <a:buNone/>
                      </a:pPr>
                      <a:r>
                        <a:rPr lang="en-US" altLang="zh-CN" sz="1800" b="1" kern="100">
                          <a:effectLst/>
                          <a:latin typeface="+mn-ea"/>
                          <a:ea typeface="+mn-ea"/>
                        </a:rPr>
                        <a:t>0.8</a:t>
                      </a:r>
                      <a:endParaRPr lang="zh-CN" altLang="en-US" sz="1800" b="1" kern="100">
                        <a:effectLst/>
                        <a:latin typeface="+mn-ea"/>
                        <a:ea typeface="+mn-ea"/>
                      </a:endParaRPr>
                    </a:p>
                  </a:txBody>
                  <a:tcPr marL="68580" marR="68580" anchor="b"/>
                </a:tc>
                <a:tc>
                  <a:txBody>
                    <a:bodyPr/>
                    <a:lstStyle/>
                    <a:p>
                      <a:pPr marL="0" marR="0" algn="ctr">
                        <a:buNone/>
                      </a:pPr>
                      <a:r>
                        <a:rPr lang="en-US" altLang="zh-CN" sz="1800" b="1" kern="100" dirty="0">
                          <a:effectLst/>
                          <a:latin typeface="+mn-ea"/>
                          <a:ea typeface="+mn-ea"/>
                        </a:rPr>
                        <a:t>21.0</a:t>
                      </a:r>
                      <a:endParaRPr lang="zh-CN" altLang="en-US" sz="1800" b="1" kern="100" dirty="0">
                        <a:effectLst/>
                        <a:latin typeface="+mn-ea"/>
                        <a:ea typeface="+mn-ea"/>
                      </a:endParaRPr>
                    </a:p>
                  </a:txBody>
                  <a:tcPr marL="68580" marR="68580" anchor="b"/>
                </a:tc>
                <a:extLst>
                  <a:ext uri="{0D108BD9-81ED-4DB2-BD59-A6C34878D82A}">
                    <a16:rowId xmlns:a16="http://schemas.microsoft.com/office/drawing/2014/main" val="1189632424"/>
                  </a:ext>
                </a:extLst>
              </a:tr>
              <a:tr h="417142">
                <a:tc>
                  <a:txBody>
                    <a:bodyPr/>
                    <a:lstStyle/>
                    <a:p>
                      <a:pPr marL="0" marR="0" algn="ctr">
                        <a:buNone/>
                      </a:pPr>
                      <a:r>
                        <a:rPr lang="en-US" altLang="zh-CN" sz="1800" b="1" kern="100">
                          <a:effectLst/>
                          <a:latin typeface="+mn-ea"/>
                          <a:ea typeface="+mn-ea"/>
                        </a:rPr>
                        <a:t>2023</a:t>
                      </a:r>
                    </a:p>
                  </a:txBody>
                  <a:tcPr marL="68580" marR="68580" anchor="ctr"/>
                </a:tc>
                <a:tc>
                  <a:txBody>
                    <a:bodyPr/>
                    <a:lstStyle/>
                    <a:p>
                      <a:pPr marL="0" marR="0" algn="ctr">
                        <a:buNone/>
                      </a:pPr>
                      <a:r>
                        <a:rPr lang="en-US" altLang="zh-CN" sz="1800" b="1" kern="100">
                          <a:effectLst/>
                          <a:latin typeface="+mn-ea"/>
                          <a:ea typeface="+mn-ea"/>
                        </a:rPr>
                        <a:t>57.4</a:t>
                      </a:r>
                      <a:endParaRPr lang="zh-CN" altLang="en-US" sz="1800" b="1" kern="100">
                        <a:effectLst/>
                        <a:latin typeface="+mn-ea"/>
                        <a:ea typeface="+mn-ea"/>
                      </a:endParaRPr>
                    </a:p>
                  </a:txBody>
                  <a:tcPr marL="68580" marR="68580" anchor="b"/>
                </a:tc>
                <a:tc>
                  <a:txBody>
                    <a:bodyPr/>
                    <a:lstStyle/>
                    <a:p>
                      <a:pPr marL="0" marR="0" algn="ctr">
                        <a:buNone/>
                      </a:pPr>
                      <a:r>
                        <a:rPr lang="en-US" altLang="zh-CN" sz="1800" b="1" kern="100">
                          <a:effectLst/>
                          <a:latin typeface="+mn-ea"/>
                          <a:ea typeface="+mn-ea"/>
                        </a:rPr>
                        <a:t>21.2</a:t>
                      </a:r>
                      <a:endParaRPr lang="zh-CN" altLang="en-US" sz="1800" b="1" kern="100">
                        <a:effectLst/>
                        <a:latin typeface="+mn-ea"/>
                        <a:ea typeface="+mn-ea"/>
                      </a:endParaRPr>
                    </a:p>
                  </a:txBody>
                  <a:tcPr marL="68580" marR="68580" anchor="b"/>
                </a:tc>
                <a:tc>
                  <a:txBody>
                    <a:bodyPr/>
                    <a:lstStyle/>
                    <a:p>
                      <a:pPr marL="0" marR="0" algn="ctr">
                        <a:buNone/>
                      </a:pPr>
                      <a:r>
                        <a:rPr lang="en-US" altLang="zh-CN" sz="1800" b="1" kern="100">
                          <a:effectLst/>
                          <a:latin typeface="+mn-ea"/>
                          <a:ea typeface="+mn-ea"/>
                        </a:rPr>
                        <a:t>0.7</a:t>
                      </a:r>
                      <a:endParaRPr lang="zh-CN" altLang="en-US" sz="1800" b="1" kern="100">
                        <a:effectLst/>
                        <a:latin typeface="+mn-ea"/>
                        <a:ea typeface="+mn-ea"/>
                      </a:endParaRPr>
                    </a:p>
                  </a:txBody>
                  <a:tcPr marL="68580" marR="68580" anchor="b"/>
                </a:tc>
                <a:tc>
                  <a:txBody>
                    <a:bodyPr/>
                    <a:lstStyle/>
                    <a:p>
                      <a:pPr marL="0" marR="0" algn="ctr">
                        <a:buNone/>
                      </a:pPr>
                      <a:r>
                        <a:rPr lang="en-US" altLang="zh-CN" sz="1800" b="1" kern="100" dirty="0">
                          <a:effectLst/>
                          <a:latin typeface="+mn-ea"/>
                          <a:ea typeface="+mn-ea"/>
                        </a:rPr>
                        <a:t>20.7</a:t>
                      </a:r>
                      <a:endParaRPr lang="zh-CN" altLang="en-US" sz="1800" b="1" kern="100" dirty="0">
                        <a:effectLst/>
                        <a:latin typeface="+mn-ea"/>
                        <a:ea typeface="+mn-ea"/>
                      </a:endParaRPr>
                    </a:p>
                  </a:txBody>
                  <a:tcPr marL="68580" marR="68580" anchor="b"/>
                </a:tc>
                <a:extLst>
                  <a:ext uri="{0D108BD9-81ED-4DB2-BD59-A6C34878D82A}">
                    <a16:rowId xmlns:a16="http://schemas.microsoft.com/office/drawing/2014/main" val="3754709247"/>
                  </a:ext>
                </a:extLst>
              </a:tr>
            </a:tbl>
          </a:graphicData>
        </a:graphic>
      </p:graphicFrame>
      <p:sp>
        <p:nvSpPr>
          <p:cNvPr id="13" name="文本框 12">
            <a:extLst>
              <a:ext uri="{FF2B5EF4-FFF2-40B4-BE49-F238E27FC236}">
                <a16:creationId xmlns:a16="http://schemas.microsoft.com/office/drawing/2014/main" id="{CEEDDEEB-8DD1-FE88-D1F6-7E32BD441D90}"/>
              </a:ext>
            </a:extLst>
          </p:cNvPr>
          <p:cNvSpPr txBox="1"/>
          <p:nvPr/>
        </p:nvSpPr>
        <p:spPr>
          <a:xfrm>
            <a:off x="599337" y="1319710"/>
            <a:ext cx="2761404" cy="4499245"/>
          </a:xfrm>
          <a:prstGeom prst="rect">
            <a:avLst/>
          </a:prstGeom>
          <a:noFill/>
        </p:spPr>
        <p:txBody>
          <a:bodyPr wrap="square">
            <a:spAutoFit/>
          </a:bodyPr>
          <a:lstStyle/>
          <a:p>
            <a:pPr marL="0" marR="0" indent="432000" algn="just">
              <a:lnSpc>
                <a:spcPct val="120000"/>
              </a:lnSpc>
              <a:buNone/>
            </a:pPr>
            <a:r>
              <a:rPr lang="zh-CN" altLang="en-US" sz="2400" kern="100" dirty="0">
                <a:effectLst/>
                <a:latin typeface="华文楷体" panose="02010600040101010101" pitchFamily="2" charset="-122"/>
                <a:ea typeface="华文楷体" panose="02010600040101010101" pitchFamily="2" charset="-122"/>
              </a:rPr>
              <a:t>结果显示：一般公共预算支出始终占主导</a:t>
            </a:r>
            <a:r>
              <a:rPr lang="zh-CN" altLang="en-US" sz="2400" kern="100" dirty="0">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rPr>
              <a:t>政府性基金支出围绕</a:t>
            </a:r>
            <a:r>
              <a:rPr lang="en-US" altLang="zh-CN" sz="2400" kern="100" dirty="0">
                <a:effectLst/>
                <a:latin typeface="华文楷体" panose="02010600040101010101" pitchFamily="2" charset="-122"/>
                <a:ea typeface="华文楷体" panose="02010600040101010101" pitchFamily="2" charset="-122"/>
              </a:rPr>
              <a:t>20%</a:t>
            </a:r>
            <a:r>
              <a:rPr lang="zh-CN" altLang="en-US" sz="2400" kern="100" dirty="0">
                <a:effectLst/>
                <a:latin typeface="华文楷体" panose="02010600040101010101" pitchFamily="2" charset="-122"/>
                <a:ea typeface="华文楷体" panose="02010600040101010101" pitchFamily="2" charset="-122"/>
              </a:rPr>
              <a:t>反复波动，多数年份其比重居第二位；社保基金收入显著提高；国有资本经营收入比重始终不足</a:t>
            </a:r>
            <a:r>
              <a:rPr lang="en-US" altLang="zh-CN" sz="2400" kern="100" dirty="0">
                <a:effectLst/>
                <a:latin typeface="华文楷体" panose="02010600040101010101" pitchFamily="2" charset="-122"/>
                <a:ea typeface="华文楷体" panose="02010600040101010101" pitchFamily="2" charset="-122"/>
              </a:rPr>
              <a:t>1%</a:t>
            </a:r>
            <a:r>
              <a:rPr lang="zh-CN" altLang="en-US" sz="2400" kern="100" dirty="0">
                <a:effectLst/>
                <a:latin typeface="华文楷体" panose="02010600040101010101" pitchFamily="2" charset="-122"/>
                <a:ea typeface="华文楷体" panose="02010600040101010101" pitchFamily="2" charset="-122"/>
              </a:rPr>
              <a:t>。</a:t>
            </a:r>
          </a:p>
        </p:txBody>
      </p:sp>
      <p:sp>
        <p:nvSpPr>
          <p:cNvPr id="15" name="文本框 14">
            <a:extLst>
              <a:ext uri="{FF2B5EF4-FFF2-40B4-BE49-F238E27FC236}">
                <a16:creationId xmlns:a16="http://schemas.microsoft.com/office/drawing/2014/main" id="{0477E73D-5714-4675-F8CC-9F258A44DE52}"/>
              </a:ext>
            </a:extLst>
          </p:cNvPr>
          <p:cNvSpPr txBox="1"/>
          <p:nvPr/>
        </p:nvSpPr>
        <p:spPr>
          <a:xfrm>
            <a:off x="5519738" y="6277728"/>
            <a:ext cx="6181724" cy="369332"/>
          </a:xfrm>
          <a:prstGeom prst="rect">
            <a:avLst/>
          </a:prstGeom>
          <a:noFill/>
        </p:spPr>
        <p:txBody>
          <a:bodyPr wrap="square">
            <a:spAutoFit/>
          </a:bodyPr>
          <a:lstStyle/>
          <a:p>
            <a:pPr marL="0" marR="0" algn="just">
              <a:buNone/>
            </a:pPr>
            <a:r>
              <a:rPr lang="zh-CN" altLang="en-US" sz="1800" b="1" kern="100" dirty="0">
                <a:effectLst/>
                <a:latin typeface="宋体" panose="02010600030101010101" pitchFamily="2" charset="-122"/>
                <a:ea typeface="宋体" panose="02010600030101010101" pitchFamily="2" charset="-122"/>
              </a:rPr>
              <a:t>表</a:t>
            </a:r>
            <a:r>
              <a:rPr lang="en-US" altLang="zh-CN" sz="1800" b="1" kern="100" dirty="0">
                <a:effectLst/>
                <a:latin typeface="Times New Roman" panose="02020603050405020304" pitchFamily="18" charset="0"/>
              </a:rPr>
              <a:t>12</a:t>
            </a:r>
            <a:r>
              <a:rPr lang="en-US" altLang="zh-CN" sz="1800" b="1" kern="100" dirty="0">
                <a:effectLst/>
                <a:latin typeface="Times New Roman" panose="02020603050405020304" pitchFamily="18" charset="0"/>
                <a:ea typeface="宋体" panose="02010600030101010101" pitchFamily="2" charset="-122"/>
              </a:rPr>
              <a:t>-</a:t>
            </a:r>
            <a:r>
              <a:rPr lang="en-US" altLang="zh-CN" sz="1800" b="1" kern="100" dirty="0">
                <a:effectLst/>
                <a:latin typeface="Times New Roman" panose="02020603050405020304" pitchFamily="18" charset="0"/>
              </a:rPr>
              <a:t>9  </a:t>
            </a:r>
            <a:r>
              <a:rPr lang="zh-CN" altLang="en-US" sz="1800" b="1" kern="100" dirty="0">
                <a:effectLst/>
                <a:latin typeface="宋体" panose="02010600030101010101" pitchFamily="2" charset="-122"/>
                <a:ea typeface="宋体" panose="02010600030101010101" pitchFamily="2" charset="-122"/>
              </a:rPr>
              <a:t>按预算性质分类的财政支出结构（</a:t>
            </a:r>
            <a:r>
              <a:rPr lang="en-US" altLang="zh-CN" sz="1800" b="1" kern="100" dirty="0">
                <a:effectLst/>
                <a:latin typeface="Times New Roman" panose="02020603050405020304" pitchFamily="18" charset="0"/>
                <a:ea typeface="宋体" panose="02010600030101010101" pitchFamily="2" charset="-122"/>
              </a:rPr>
              <a:t>%</a:t>
            </a:r>
            <a:r>
              <a:rPr lang="zh-CN" altLang="en-US" sz="1800" b="1" kern="100" dirty="0">
                <a:effectLst/>
                <a:latin typeface="宋体" panose="02010600030101010101" pitchFamily="2" charset="-122"/>
                <a:ea typeface="宋体" panose="02010600030101010101" pitchFamily="2" charset="-122"/>
              </a:rPr>
              <a:t>）</a:t>
            </a:r>
            <a:endParaRPr lang="zh-CN" altLang="en-US" sz="1800" kern="100" dirty="0">
              <a:effectLst/>
              <a:latin typeface="Times New Roman" panose="02020603050405020304" pitchFamily="18" charset="0"/>
            </a:endParaRPr>
          </a:p>
        </p:txBody>
      </p:sp>
    </p:spTree>
    <p:extLst>
      <p:ext uri="{BB962C8B-B14F-4D97-AF65-F5344CB8AC3E}">
        <p14:creationId xmlns:p14="http://schemas.microsoft.com/office/powerpoint/2010/main" val="179221779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圆角矩形 51"/>
          <p:cNvSpPr/>
          <p:nvPr/>
        </p:nvSpPr>
        <p:spPr>
          <a:xfrm>
            <a:off x="1817488"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4" name="标题 53"/>
          <p:cNvSpPr>
            <a:spLocks noGrp="1"/>
          </p:cNvSpPr>
          <p:nvPr>
            <p:ph type="ctrTitle"/>
          </p:nvPr>
        </p:nvSpPr>
        <p:spPr/>
        <p:txBody>
          <a:bodyPr/>
          <a:lstStyle/>
          <a:p>
            <a:endParaRPr lang="zh-CN" altLang="en-US"/>
          </a:p>
        </p:txBody>
      </p:sp>
      <p:pic>
        <p:nvPicPr>
          <p:cNvPr id="55" name="图片 54"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4098"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indent="0" fontAlgn="auto">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第一节 财政收支统计概述</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4"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a:t>
            </a:fld>
            <a:endParaRPr lang="zh-CN" altLang="en-US" sz="2000" dirty="0">
              <a:solidFill>
                <a:schemeClr val="tx1"/>
              </a:solidFill>
            </a:endParaRPr>
          </a:p>
        </p:txBody>
      </p:sp>
      <p:sp>
        <p:nvSpPr>
          <p:cNvPr id="5" name="Rectangle 9"/>
          <p:cNvSpPr txBox="1">
            <a:spLocks noChangeArrowheads="1"/>
          </p:cNvSpPr>
          <p:nvPr/>
        </p:nvSpPr>
        <p:spPr>
          <a:xfrm>
            <a:off x="1992769" y="2451975"/>
            <a:ext cx="8735060" cy="3801868"/>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一、政府财政统计体系</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二、中国政府财政统计</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三、政府财政调控要点</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四、财政收支统计内容</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endParaRPr lang="zh-CN" altLang="en-US" sz="3600" b="1" dirty="0">
              <a:solidFill>
                <a:srgbClr val="0070C0"/>
              </a:solidFill>
              <a:latin typeface="楷体" panose="02010609060101010101" charset="-122"/>
              <a:ea typeface="楷体" panose="02010609060101010101" charset="-122"/>
              <a:cs typeface="楷体" panose="02010609060101010101" charset="-122"/>
              <a:sym typeface="+mn-e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a:extLst>
            <a:ext uri="{FF2B5EF4-FFF2-40B4-BE49-F238E27FC236}">
              <a16:creationId xmlns:a16="http://schemas.microsoft.com/office/drawing/2014/main" id="{378D6F68-E262-C4AF-9BAB-7620911017DB}"/>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29E57ED6-219D-D389-A5A9-5BE2BB81D1B5}"/>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33E25C49-AE52-0AA5-9E9F-C7D3C5B79BDD}"/>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F623F399-E402-8730-BDD7-50E4B8F16111}"/>
              </a:ext>
            </a:extLst>
          </p:cNvPr>
          <p:cNvSpPr txBox="1"/>
          <p:nvPr/>
        </p:nvSpPr>
        <p:spPr>
          <a:xfrm>
            <a:off x="609600" y="506896"/>
            <a:ext cx="4865265" cy="663949"/>
          </a:xfrm>
          <a:prstGeom prst="rect">
            <a:avLst/>
          </a:prstGeom>
        </p:spPr>
        <p:txBody>
          <a:bodyPr wrap="square">
            <a:noAutofit/>
          </a:bodyPr>
          <a:lstStyle/>
          <a:p>
            <a:pPr indent="252095" algn="just" defTabSz="266700">
              <a:lnSpc>
                <a:spcPct val="150000"/>
              </a:lnSpc>
              <a:spcBef>
                <a:spcPts val="700"/>
              </a:spcBef>
              <a:spcAft>
                <a:spcPct val="0"/>
              </a:spcAft>
            </a:pPr>
            <a:r>
              <a:rPr lang="en-US" sz="2400" dirty="0">
                <a:latin typeface="华文楷体" panose="02010600040101010101" charset="-122"/>
                <a:ea typeface="华文楷体" panose="02010600040101010101" charset="-122"/>
                <a:cs typeface="华文楷体" panose="02010600040101010101" charset="-122"/>
              </a:rPr>
              <a:t> </a:t>
            </a:r>
            <a:r>
              <a:rPr lang="en-US" sz="2400" dirty="0">
                <a:solidFill>
                  <a:schemeClr val="accent1"/>
                </a:solidFill>
                <a:latin typeface="华文楷体" panose="02010600040101010101" charset="-122"/>
                <a:ea typeface="华文楷体" panose="02010600040101010101" charset="-122"/>
                <a:cs typeface="华文楷体" panose="02010600040101010101" charset="-122"/>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rPr>
              <a:t>（二）狭义财政支出结构分析</a:t>
            </a:r>
          </a:p>
          <a:p>
            <a:pPr indent="252095" algn="just" defTabSz="266700">
              <a:lnSpc>
                <a:spcPct val="150000"/>
              </a:lnSpc>
              <a:spcBef>
                <a:spcPts val="700"/>
              </a:spcBef>
              <a:spcAft>
                <a:spcPct val="0"/>
              </a:spcAft>
            </a:pPr>
            <a:endPar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p:txBody>
      </p:sp>
      <p:sp>
        <p:nvSpPr>
          <p:cNvPr id="11" name="灯片编号占位符 6">
            <a:extLst>
              <a:ext uri="{FF2B5EF4-FFF2-40B4-BE49-F238E27FC236}">
                <a16:creationId xmlns:a16="http://schemas.microsoft.com/office/drawing/2014/main" id="{272F486B-6556-3349-78D5-1A7F66CA122F}"/>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29</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190C8D9C-F535-7E4F-1655-89B4F4AB3182}"/>
              </a:ext>
            </a:extLst>
          </p:cNvPr>
          <p:cNvSpPr>
            <a:spLocks noChangeArrowheads="1"/>
          </p:cNvSpPr>
          <p:nvPr/>
        </p:nvSpPr>
        <p:spPr bwMode="auto">
          <a:xfrm>
            <a:off x="528216" y="-50539"/>
            <a:ext cx="5872584"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三、中国财政支出结构统计分析</a:t>
            </a:r>
          </a:p>
        </p:txBody>
      </p:sp>
      <p:graphicFrame>
        <p:nvGraphicFramePr>
          <p:cNvPr id="4" name="表格 3">
            <a:extLst>
              <a:ext uri="{FF2B5EF4-FFF2-40B4-BE49-F238E27FC236}">
                <a16:creationId xmlns:a16="http://schemas.microsoft.com/office/drawing/2014/main" id="{AFA69199-5E18-14E7-578A-FBBF37221126}"/>
              </a:ext>
            </a:extLst>
          </p:cNvPr>
          <p:cNvGraphicFramePr>
            <a:graphicFrameLocks noGrp="1"/>
          </p:cNvGraphicFramePr>
          <p:nvPr>
            <p:extLst>
              <p:ext uri="{D42A27DB-BD31-4B8C-83A1-F6EECF244321}">
                <p14:modId xmlns:p14="http://schemas.microsoft.com/office/powerpoint/2010/main" val="2086492832"/>
              </p:ext>
            </p:extLst>
          </p:nvPr>
        </p:nvGraphicFramePr>
        <p:xfrm>
          <a:off x="2598488" y="1083779"/>
          <a:ext cx="9725905" cy="5217795"/>
        </p:xfrm>
        <a:graphic>
          <a:graphicData uri="http://schemas.openxmlformats.org/drawingml/2006/table">
            <a:tbl>
              <a:tblPr>
                <a:tableStyleId>{5C22544A-7EE6-4342-B048-85BDC9FD1C3A}</a:tableStyleId>
              </a:tblPr>
              <a:tblGrid>
                <a:gridCol w="456068">
                  <a:extLst>
                    <a:ext uri="{9D8B030D-6E8A-4147-A177-3AD203B41FA5}">
                      <a16:colId xmlns:a16="http://schemas.microsoft.com/office/drawing/2014/main" val="1520327802"/>
                    </a:ext>
                  </a:extLst>
                </a:gridCol>
                <a:gridCol w="1111837">
                  <a:extLst>
                    <a:ext uri="{9D8B030D-6E8A-4147-A177-3AD203B41FA5}">
                      <a16:colId xmlns:a16="http://schemas.microsoft.com/office/drawing/2014/main" val="3638008340"/>
                    </a:ext>
                  </a:extLst>
                </a:gridCol>
                <a:gridCol w="512576">
                  <a:extLst>
                    <a:ext uri="{9D8B030D-6E8A-4147-A177-3AD203B41FA5}">
                      <a16:colId xmlns:a16="http://schemas.microsoft.com/office/drawing/2014/main" val="2698418647"/>
                    </a:ext>
                  </a:extLst>
                </a:gridCol>
                <a:gridCol w="718161">
                  <a:extLst>
                    <a:ext uri="{9D8B030D-6E8A-4147-A177-3AD203B41FA5}">
                      <a16:colId xmlns:a16="http://schemas.microsoft.com/office/drawing/2014/main" val="3861840771"/>
                    </a:ext>
                  </a:extLst>
                </a:gridCol>
                <a:gridCol w="558660">
                  <a:extLst>
                    <a:ext uri="{9D8B030D-6E8A-4147-A177-3AD203B41FA5}">
                      <a16:colId xmlns:a16="http://schemas.microsoft.com/office/drawing/2014/main" val="4182008217"/>
                    </a:ext>
                  </a:extLst>
                </a:gridCol>
                <a:gridCol w="732178">
                  <a:extLst>
                    <a:ext uri="{9D8B030D-6E8A-4147-A177-3AD203B41FA5}">
                      <a16:colId xmlns:a16="http://schemas.microsoft.com/office/drawing/2014/main" val="2478355699"/>
                    </a:ext>
                  </a:extLst>
                </a:gridCol>
                <a:gridCol w="1232200">
                  <a:extLst>
                    <a:ext uri="{9D8B030D-6E8A-4147-A177-3AD203B41FA5}">
                      <a16:colId xmlns:a16="http://schemas.microsoft.com/office/drawing/2014/main" val="1083836143"/>
                    </a:ext>
                  </a:extLst>
                </a:gridCol>
                <a:gridCol w="714319">
                  <a:extLst>
                    <a:ext uri="{9D8B030D-6E8A-4147-A177-3AD203B41FA5}">
                      <a16:colId xmlns:a16="http://schemas.microsoft.com/office/drawing/2014/main" val="2505713525"/>
                    </a:ext>
                  </a:extLst>
                </a:gridCol>
                <a:gridCol w="1088707">
                  <a:extLst>
                    <a:ext uri="{9D8B030D-6E8A-4147-A177-3AD203B41FA5}">
                      <a16:colId xmlns:a16="http://schemas.microsoft.com/office/drawing/2014/main" val="158167274"/>
                    </a:ext>
                  </a:extLst>
                </a:gridCol>
                <a:gridCol w="940450">
                  <a:extLst>
                    <a:ext uri="{9D8B030D-6E8A-4147-A177-3AD203B41FA5}">
                      <a16:colId xmlns:a16="http://schemas.microsoft.com/office/drawing/2014/main" val="3288632661"/>
                    </a:ext>
                  </a:extLst>
                </a:gridCol>
                <a:gridCol w="838894">
                  <a:extLst>
                    <a:ext uri="{9D8B030D-6E8A-4147-A177-3AD203B41FA5}">
                      <a16:colId xmlns:a16="http://schemas.microsoft.com/office/drawing/2014/main" val="1104683947"/>
                    </a:ext>
                  </a:extLst>
                </a:gridCol>
                <a:gridCol w="821855">
                  <a:extLst>
                    <a:ext uri="{9D8B030D-6E8A-4147-A177-3AD203B41FA5}">
                      <a16:colId xmlns:a16="http://schemas.microsoft.com/office/drawing/2014/main" val="4157211474"/>
                    </a:ext>
                  </a:extLst>
                </a:gridCol>
              </a:tblGrid>
              <a:tr h="371416">
                <a:tc>
                  <a:txBody>
                    <a:bodyPr/>
                    <a:lstStyle/>
                    <a:p>
                      <a:pPr marL="0" marR="0" algn="ctr">
                        <a:buNone/>
                      </a:pPr>
                      <a:r>
                        <a:rPr lang="zh-CN" altLang="en-US" sz="1300" b="1" kern="100" dirty="0">
                          <a:effectLst/>
                          <a:latin typeface="+mn-ea"/>
                          <a:ea typeface="+mn-ea"/>
                        </a:rPr>
                        <a:t>年份</a:t>
                      </a:r>
                    </a:p>
                  </a:txBody>
                  <a:tcPr marL="16040" marR="16040" marT="41245" marB="41245" anchor="ctr"/>
                </a:tc>
                <a:tc>
                  <a:txBody>
                    <a:bodyPr/>
                    <a:lstStyle/>
                    <a:p>
                      <a:pPr marL="0" marR="0" algn="ctr">
                        <a:lnSpc>
                          <a:spcPts val="1200"/>
                        </a:lnSpc>
                        <a:buNone/>
                      </a:pPr>
                      <a:r>
                        <a:rPr lang="zh-CN" altLang="en-US" sz="1300" b="1" kern="100" dirty="0">
                          <a:effectLst/>
                          <a:latin typeface="+mn-ea"/>
                          <a:ea typeface="+mn-ea"/>
                        </a:rPr>
                        <a:t>一般公共服务</a:t>
                      </a:r>
                    </a:p>
                  </a:txBody>
                  <a:tcPr marL="16040" marR="16040" marT="41245" marB="41245" anchor="ctr"/>
                </a:tc>
                <a:tc>
                  <a:txBody>
                    <a:bodyPr/>
                    <a:lstStyle/>
                    <a:p>
                      <a:pPr marL="0" marR="0" algn="ctr">
                        <a:lnSpc>
                          <a:spcPts val="1200"/>
                        </a:lnSpc>
                        <a:buNone/>
                      </a:pPr>
                      <a:r>
                        <a:rPr lang="zh-CN" altLang="en-US" sz="1300" b="1" kern="100">
                          <a:effectLst/>
                          <a:latin typeface="+mn-ea"/>
                          <a:ea typeface="+mn-ea"/>
                        </a:rPr>
                        <a:t>国防</a:t>
                      </a:r>
                    </a:p>
                  </a:txBody>
                  <a:tcPr marL="16040" marR="16040" marT="41245" marB="41245" anchor="ctr"/>
                </a:tc>
                <a:tc>
                  <a:txBody>
                    <a:bodyPr/>
                    <a:lstStyle/>
                    <a:p>
                      <a:pPr marL="0" marR="0" algn="ctr">
                        <a:lnSpc>
                          <a:spcPts val="1200"/>
                        </a:lnSpc>
                        <a:buNone/>
                      </a:pPr>
                      <a:r>
                        <a:rPr lang="zh-CN" altLang="en-US" sz="1300" b="1" kern="100" dirty="0">
                          <a:effectLst/>
                          <a:latin typeface="+mn-ea"/>
                          <a:ea typeface="+mn-ea"/>
                        </a:rPr>
                        <a:t>公共安全</a:t>
                      </a:r>
                    </a:p>
                  </a:txBody>
                  <a:tcPr marL="16040" marR="16040" marT="41245" marB="41245" anchor="ctr"/>
                </a:tc>
                <a:tc>
                  <a:txBody>
                    <a:bodyPr/>
                    <a:lstStyle/>
                    <a:p>
                      <a:pPr marL="0" marR="0" algn="ctr">
                        <a:lnSpc>
                          <a:spcPts val="1200"/>
                        </a:lnSpc>
                        <a:buNone/>
                      </a:pPr>
                      <a:r>
                        <a:rPr lang="zh-CN" altLang="en-US" sz="1300" b="1" kern="100">
                          <a:effectLst/>
                          <a:latin typeface="+mn-ea"/>
                          <a:ea typeface="+mn-ea"/>
                        </a:rPr>
                        <a:t>教育</a:t>
                      </a:r>
                    </a:p>
                  </a:txBody>
                  <a:tcPr marL="16040" marR="16040" marT="41245" marB="41245" anchor="ctr"/>
                </a:tc>
                <a:tc>
                  <a:txBody>
                    <a:bodyPr/>
                    <a:lstStyle/>
                    <a:p>
                      <a:pPr marL="0" marR="0" algn="ctr">
                        <a:lnSpc>
                          <a:spcPts val="1200"/>
                        </a:lnSpc>
                        <a:buNone/>
                      </a:pPr>
                      <a:r>
                        <a:rPr lang="zh-CN" altLang="en-US" sz="1300" b="1" kern="100" dirty="0">
                          <a:effectLst/>
                          <a:latin typeface="+mn-ea"/>
                          <a:ea typeface="+mn-ea"/>
                        </a:rPr>
                        <a:t>科学技术</a:t>
                      </a:r>
                    </a:p>
                  </a:txBody>
                  <a:tcPr marL="16040" marR="16040" marT="41245" marB="41245" anchor="ctr"/>
                </a:tc>
                <a:tc>
                  <a:txBody>
                    <a:bodyPr/>
                    <a:lstStyle/>
                    <a:p>
                      <a:pPr marL="0" marR="0" algn="ctr">
                        <a:lnSpc>
                          <a:spcPts val="1200"/>
                        </a:lnSpc>
                        <a:buNone/>
                      </a:pPr>
                      <a:r>
                        <a:rPr lang="zh-CN" altLang="en-US" sz="1300" b="1" kern="100" dirty="0">
                          <a:effectLst/>
                          <a:latin typeface="+mn-ea"/>
                          <a:ea typeface="+mn-ea"/>
                        </a:rPr>
                        <a:t>社会保障和就业</a:t>
                      </a:r>
                    </a:p>
                  </a:txBody>
                  <a:tcPr marL="16040" marR="16040" marT="41245" marB="41245" anchor="ctr"/>
                </a:tc>
                <a:tc>
                  <a:txBody>
                    <a:bodyPr/>
                    <a:lstStyle/>
                    <a:p>
                      <a:pPr marL="0" marR="0" algn="ctr">
                        <a:lnSpc>
                          <a:spcPts val="1200"/>
                        </a:lnSpc>
                        <a:buNone/>
                      </a:pPr>
                      <a:r>
                        <a:rPr lang="zh-CN" altLang="en-US" sz="1300" b="1" kern="100" dirty="0">
                          <a:effectLst/>
                          <a:latin typeface="+mn-ea"/>
                          <a:ea typeface="+mn-ea"/>
                        </a:rPr>
                        <a:t>医疗卫生</a:t>
                      </a:r>
                    </a:p>
                  </a:txBody>
                  <a:tcPr marL="16040" marR="16040" marT="41245" marB="41245" anchor="ctr"/>
                </a:tc>
                <a:tc>
                  <a:txBody>
                    <a:bodyPr/>
                    <a:lstStyle/>
                    <a:p>
                      <a:pPr marL="0" marR="0" algn="ctr">
                        <a:lnSpc>
                          <a:spcPts val="1200"/>
                        </a:lnSpc>
                        <a:buNone/>
                      </a:pPr>
                      <a:r>
                        <a:rPr lang="zh-CN" altLang="en-US" sz="1300" b="1" kern="100">
                          <a:effectLst/>
                          <a:latin typeface="+mn-ea"/>
                          <a:ea typeface="+mn-ea"/>
                        </a:rPr>
                        <a:t>城乡社区事务</a:t>
                      </a:r>
                    </a:p>
                  </a:txBody>
                  <a:tcPr marL="16040" marR="16040" marT="41245" marB="41245" anchor="ctr"/>
                </a:tc>
                <a:tc>
                  <a:txBody>
                    <a:bodyPr/>
                    <a:lstStyle/>
                    <a:p>
                      <a:pPr marL="0" marR="0" algn="ctr">
                        <a:lnSpc>
                          <a:spcPts val="1200"/>
                        </a:lnSpc>
                        <a:buNone/>
                      </a:pPr>
                      <a:r>
                        <a:rPr lang="zh-CN" altLang="en-US" sz="1300" b="1" kern="100">
                          <a:effectLst/>
                          <a:latin typeface="+mn-ea"/>
                          <a:ea typeface="+mn-ea"/>
                        </a:rPr>
                        <a:t>农林水事务</a:t>
                      </a:r>
                    </a:p>
                  </a:txBody>
                  <a:tcPr marL="16040" marR="16040" marT="41245" marB="41245" anchor="ctr"/>
                </a:tc>
                <a:tc>
                  <a:txBody>
                    <a:bodyPr/>
                    <a:lstStyle/>
                    <a:p>
                      <a:pPr marL="0" marR="0" algn="ctr">
                        <a:lnSpc>
                          <a:spcPts val="1200"/>
                        </a:lnSpc>
                        <a:buNone/>
                      </a:pPr>
                      <a:r>
                        <a:rPr lang="zh-CN" altLang="en-US" sz="1300" b="1" kern="100" dirty="0">
                          <a:effectLst/>
                          <a:latin typeface="+mn-ea"/>
                          <a:ea typeface="+mn-ea"/>
                        </a:rPr>
                        <a:t>交通运输</a:t>
                      </a:r>
                    </a:p>
                  </a:txBody>
                  <a:tcPr marL="16040" marR="16040" marT="41245" marB="41245" anchor="ctr"/>
                </a:tc>
                <a:tc>
                  <a:txBody>
                    <a:bodyPr/>
                    <a:lstStyle/>
                    <a:p>
                      <a:pPr marL="0" marR="0" algn="ctr">
                        <a:lnSpc>
                          <a:spcPts val="1200"/>
                        </a:lnSpc>
                        <a:buNone/>
                      </a:pPr>
                      <a:r>
                        <a:rPr lang="zh-CN" altLang="en-US" sz="1300" b="1" kern="100">
                          <a:effectLst/>
                          <a:latin typeface="+mn-ea"/>
                          <a:ea typeface="+mn-ea"/>
                        </a:rPr>
                        <a:t>小计</a:t>
                      </a:r>
                    </a:p>
                  </a:txBody>
                  <a:tcPr marL="16040" marR="16040" marT="41245" marB="41245" anchor="ctr"/>
                </a:tc>
                <a:extLst>
                  <a:ext uri="{0D108BD9-81ED-4DB2-BD59-A6C34878D82A}">
                    <a16:rowId xmlns:a16="http://schemas.microsoft.com/office/drawing/2014/main" val="3476613571"/>
                  </a:ext>
                </a:extLst>
              </a:tr>
              <a:tr h="283724">
                <a:tc>
                  <a:txBody>
                    <a:bodyPr/>
                    <a:lstStyle/>
                    <a:p>
                      <a:pPr marL="0" marR="0" algn="l">
                        <a:buNone/>
                      </a:pPr>
                      <a:r>
                        <a:rPr lang="en-US" altLang="zh-CN" sz="1300" b="1" kern="100">
                          <a:effectLst/>
                          <a:latin typeface="+mn-ea"/>
                          <a:ea typeface="+mn-ea"/>
                        </a:rPr>
                        <a:t>2007</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dirty="0">
                          <a:effectLst/>
                          <a:latin typeface="+mn-ea"/>
                          <a:ea typeface="+mn-ea"/>
                        </a:rPr>
                        <a:t>17.10</a:t>
                      </a:r>
                      <a:endParaRPr lang="zh-CN" altLang="en-US" sz="1300" b="1" kern="100" dirty="0">
                        <a:effectLst/>
                        <a:latin typeface="+mn-ea"/>
                        <a:ea typeface="+mn-ea"/>
                      </a:endParaRPr>
                    </a:p>
                  </a:txBody>
                  <a:tcPr marL="61867" marR="61867" marT="41245" marB="41245" anchor="ctr"/>
                </a:tc>
                <a:tc>
                  <a:txBody>
                    <a:bodyPr/>
                    <a:lstStyle/>
                    <a:p>
                      <a:pPr marL="0" marR="0" algn="r">
                        <a:buNone/>
                      </a:pPr>
                      <a:r>
                        <a:rPr lang="en-US" altLang="zh-CN" sz="1300" b="1" kern="100" dirty="0">
                          <a:effectLst/>
                          <a:latin typeface="+mn-ea"/>
                          <a:ea typeface="+mn-ea"/>
                        </a:rPr>
                        <a:t>7.14</a:t>
                      </a:r>
                      <a:endParaRPr lang="zh-CN" altLang="en-US" sz="1300" b="1" kern="100" dirty="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7.00</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14.31</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4.29</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10.94</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dirty="0">
                          <a:effectLst/>
                          <a:latin typeface="+mn-ea"/>
                          <a:ea typeface="+mn-ea"/>
                        </a:rPr>
                        <a:t>4.00</a:t>
                      </a:r>
                      <a:endParaRPr lang="zh-CN" altLang="en-US" sz="1300" b="1" kern="100" dirty="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6.52</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dirty="0">
                          <a:effectLst/>
                          <a:latin typeface="+mn-ea"/>
                          <a:ea typeface="+mn-ea"/>
                        </a:rPr>
                        <a:t>6.84</a:t>
                      </a:r>
                      <a:endParaRPr lang="zh-CN" altLang="en-US" sz="1300" b="1" kern="100" dirty="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3.85</a:t>
                      </a:r>
                      <a:endParaRPr lang="zh-CN" altLang="en-US" sz="1300" b="1" kern="100">
                        <a:effectLst/>
                        <a:latin typeface="+mn-ea"/>
                        <a:ea typeface="+mn-ea"/>
                      </a:endParaRPr>
                    </a:p>
                  </a:txBody>
                  <a:tcPr marL="61867" marR="61867" marT="41245" marB="41245" anchor="ctr"/>
                </a:tc>
                <a:tc>
                  <a:txBody>
                    <a:bodyPr/>
                    <a:lstStyle/>
                    <a:p>
                      <a:pPr marL="0" marR="0" algn="ctr">
                        <a:buNone/>
                      </a:pPr>
                      <a:r>
                        <a:rPr lang="en-US" altLang="zh-CN" sz="1300" b="1" kern="100">
                          <a:effectLst/>
                          <a:latin typeface="+mn-ea"/>
                          <a:ea typeface="+mn-ea"/>
                        </a:rPr>
                        <a:t>81.99</a:t>
                      </a:r>
                      <a:endParaRPr lang="zh-CN" altLang="en-US" sz="1300" b="1" kern="100">
                        <a:effectLst/>
                        <a:latin typeface="+mn-ea"/>
                        <a:ea typeface="+mn-ea"/>
                      </a:endParaRPr>
                    </a:p>
                  </a:txBody>
                  <a:tcPr marL="61867" marR="61867" marT="41245" marB="41245" anchor="b"/>
                </a:tc>
                <a:extLst>
                  <a:ext uri="{0D108BD9-81ED-4DB2-BD59-A6C34878D82A}">
                    <a16:rowId xmlns:a16="http://schemas.microsoft.com/office/drawing/2014/main" val="799015167"/>
                  </a:ext>
                </a:extLst>
              </a:tr>
              <a:tr h="283724">
                <a:tc>
                  <a:txBody>
                    <a:bodyPr/>
                    <a:lstStyle/>
                    <a:p>
                      <a:pPr marL="0" marR="0" algn="just">
                        <a:buNone/>
                      </a:pPr>
                      <a:r>
                        <a:rPr lang="en-US" altLang="zh-CN" sz="1300" b="1" kern="100">
                          <a:effectLst/>
                          <a:latin typeface="+mn-ea"/>
                          <a:ea typeface="+mn-ea"/>
                        </a:rPr>
                        <a:t>2008</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15.65</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dirty="0">
                          <a:effectLst/>
                          <a:latin typeface="+mn-ea"/>
                          <a:ea typeface="+mn-ea"/>
                        </a:rPr>
                        <a:t>6.68</a:t>
                      </a:r>
                      <a:endParaRPr lang="zh-CN" altLang="en-US" sz="1300" b="1" kern="100" dirty="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6.49</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14.39</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4.17</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10.87</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dirty="0">
                          <a:effectLst/>
                          <a:latin typeface="+mn-ea"/>
                          <a:ea typeface="+mn-ea"/>
                        </a:rPr>
                        <a:t>4.40</a:t>
                      </a:r>
                      <a:endParaRPr lang="zh-CN" altLang="en-US" sz="1300" b="1" kern="100" dirty="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6.72</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7.26</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3.76</a:t>
                      </a:r>
                      <a:endParaRPr lang="zh-CN" altLang="en-US" sz="1300" b="1" kern="100">
                        <a:effectLst/>
                        <a:latin typeface="+mn-ea"/>
                        <a:ea typeface="+mn-ea"/>
                      </a:endParaRPr>
                    </a:p>
                  </a:txBody>
                  <a:tcPr marL="61867" marR="61867" marT="41245" marB="41245" anchor="ctr"/>
                </a:tc>
                <a:tc>
                  <a:txBody>
                    <a:bodyPr/>
                    <a:lstStyle/>
                    <a:p>
                      <a:pPr marL="0" marR="0" algn="ctr">
                        <a:buNone/>
                      </a:pPr>
                      <a:r>
                        <a:rPr lang="en-US" altLang="zh-CN" sz="1300" b="1" kern="100">
                          <a:effectLst/>
                          <a:latin typeface="+mn-ea"/>
                          <a:ea typeface="+mn-ea"/>
                        </a:rPr>
                        <a:t>80.39</a:t>
                      </a:r>
                      <a:endParaRPr lang="zh-CN" altLang="en-US" sz="1300" b="1" kern="100">
                        <a:effectLst/>
                        <a:latin typeface="+mn-ea"/>
                        <a:ea typeface="+mn-ea"/>
                      </a:endParaRPr>
                    </a:p>
                  </a:txBody>
                  <a:tcPr marL="61867" marR="61867" marT="41245" marB="41245" anchor="b"/>
                </a:tc>
                <a:extLst>
                  <a:ext uri="{0D108BD9-81ED-4DB2-BD59-A6C34878D82A}">
                    <a16:rowId xmlns:a16="http://schemas.microsoft.com/office/drawing/2014/main" val="4202446870"/>
                  </a:ext>
                </a:extLst>
              </a:tr>
              <a:tr h="306795">
                <a:tc>
                  <a:txBody>
                    <a:bodyPr/>
                    <a:lstStyle/>
                    <a:p>
                      <a:pPr marL="0" marR="0" algn="just">
                        <a:buNone/>
                      </a:pPr>
                      <a:r>
                        <a:rPr lang="en-US" altLang="zh-CN" sz="1300" b="1" kern="100">
                          <a:effectLst/>
                          <a:latin typeface="+mn-ea"/>
                          <a:ea typeface="+mn-ea"/>
                        </a:rPr>
                        <a:t>2009</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12.01</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6.49</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6.22</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dirty="0">
                          <a:effectLst/>
                          <a:latin typeface="+mn-ea"/>
                          <a:ea typeface="+mn-ea"/>
                        </a:rPr>
                        <a:t>13.68</a:t>
                      </a:r>
                      <a:endParaRPr lang="zh-CN" altLang="en-US" sz="1300" b="1" kern="100" dirty="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4.29</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9.97</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5.23</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6.69</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8.81</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6.09</a:t>
                      </a:r>
                      <a:endParaRPr lang="zh-CN" altLang="en-US" sz="1300" b="1" kern="100">
                        <a:effectLst/>
                        <a:latin typeface="+mn-ea"/>
                        <a:ea typeface="+mn-ea"/>
                      </a:endParaRPr>
                    </a:p>
                  </a:txBody>
                  <a:tcPr marL="61867" marR="61867" marT="41245" marB="41245" anchor="ctr"/>
                </a:tc>
                <a:tc>
                  <a:txBody>
                    <a:bodyPr/>
                    <a:lstStyle/>
                    <a:p>
                      <a:pPr marL="0" marR="0" algn="ctr">
                        <a:buNone/>
                      </a:pPr>
                      <a:r>
                        <a:rPr lang="en-US" altLang="zh-CN" sz="1300" b="1" kern="100">
                          <a:effectLst/>
                          <a:latin typeface="+mn-ea"/>
                          <a:ea typeface="+mn-ea"/>
                        </a:rPr>
                        <a:t>79.49</a:t>
                      </a:r>
                      <a:endParaRPr lang="zh-CN" altLang="en-US" sz="1300" b="1" kern="100">
                        <a:effectLst/>
                        <a:latin typeface="+mn-ea"/>
                        <a:ea typeface="+mn-ea"/>
                      </a:endParaRPr>
                    </a:p>
                  </a:txBody>
                  <a:tcPr marL="61867" marR="61867" marT="41245" marB="41245" anchor="b"/>
                </a:tc>
                <a:extLst>
                  <a:ext uri="{0D108BD9-81ED-4DB2-BD59-A6C34878D82A}">
                    <a16:rowId xmlns:a16="http://schemas.microsoft.com/office/drawing/2014/main" val="981957505"/>
                  </a:ext>
                </a:extLst>
              </a:tr>
              <a:tr h="283724">
                <a:tc>
                  <a:txBody>
                    <a:bodyPr/>
                    <a:lstStyle/>
                    <a:p>
                      <a:pPr marL="0" marR="0" algn="just">
                        <a:buNone/>
                      </a:pPr>
                      <a:r>
                        <a:rPr lang="en-US" altLang="zh-CN" sz="1300" b="1" kern="100">
                          <a:effectLst/>
                          <a:latin typeface="+mn-ea"/>
                          <a:ea typeface="+mn-ea"/>
                        </a:rPr>
                        <a:t>2010</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10.39</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5.93</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6.14</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13.96</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dirty="0">
                          <a:effectLst/>
                          <a:latin typeface="+mn-ea"/>
                          <a:ea typeface="+mn-ea"/>
                        </a:rPr>
                        <a:t>4.67</a:t>
                      </a:r>
                      <a:endParaRPr lang="zh-CN" altLang="en-US" sz="1300" b="1" kern="100" dirty="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10.16</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5.35</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dirty="0">
                          <a:effectLst/>
                          <a:latin typeface="+mn-ea"/>
                          <a:ea typeface="+mn-ea"/>
                        </a:rPr>
                        <a:t>6.66</a:t>
                      </a:r>
                      <a:endParaRPr lang="zh-CN" altLang="en-US" sz="1300" b="1" kern="100" dirty="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9.05</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6.11</a:t>
                      </a:r>
                      <a:endParaRPr lang="zh-CN" altLang="en-US" sz="1300" b="1" kern="100">
                        <a:effectLst/>
                        <a:latin typeface="+mn-ea"/>
                        <a:ea typeface="+mn-ea"/>
                      </a:endParaRPr>
                    </a:p>
                  </a:txBody>
                  <a:tcPr marL="61867" marR="61867" marT="41245" marB="41245" anchor="ctr"/>
                </a:tc>
                <a:tc>
                  <a:txBody>
                    <a:bodyPr/>
                    <a:lstStyle/>
                    <a:p>
                      <a:pPr marL="0" marR="0" algn="ctr">
                        <a:buNone/>
                      </a:pPr>
                      <a:r>
                        <a:rPr lang="en-US" altLang="zh-CN" sz="1300" b="1" kern="100">
                          <a:effectLst/>
                          <a:latin typeface="+mn-ea"/>
                          <a:ea typeface="+mn-ea"/>
                        </a:rPr>
                        <a:t>78.42</a:t>
                      </a:r>
                      <a:endParaRPr lang="zh-CN" altLang="en-US" sz="1300" b="1" kern="100">
                        <a:effectLst/>
                        <a:latin typeface="+mn-ea"/>
                        <a:ea typeface="+mn-ea"/>
                      </a:endParaRPr>
                    </a:p>
                  </a:txBody>
                  <a:tcPr marL="61867" marR="61867" marT="41245" marB="41245" anchor="b"/>
                </a:tc>
                <a:extLst>
                  <a:ext uri="{0D108BD9-81ED-4DB2-BD59-A6C34878D82A}">
                    <a16:rowId xmlns:a16="http://schemas.microsoft.com/office/drawing/2014/main" val="613481559"/>
                  </a:ext>
                </a:extLst>
              </a:tr>
              <a:tr h="283724">
                <a:tc>
                  <a:txBody>
                    <a:bodyPr/>
                    <a:lstStyle/>
                    <a:p>
                      <a:pPr marL="0" marR="0" algn="just">
                        <a:buNone/>
                      </a:pPr>
                      <a:r>
                        <a:rPr lang="en-US" altLang="zh-CN" sz="1300" b="1" kern="100">
                          <a:effectLst/>
                          <a:latin typeface="+mn-ea"/>
                          <a:ea typeface="+mn-ea"/>
                        </a:rPr>
                        <a:t>2011</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10.06</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5.52</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5.77</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15.10</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3.50</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dirty="0">
                          <a:effectLst/>
                          <a:latin typeface="+mn-ea"/>
                          <a:ea typeface="+mn-ea"/>
                        </a:rPr>
                        <a:t>10.17</a:t>
                      </a:r>
                      <a:endParaRPr lang="zh-CN" altLang="en-US" sz="1300" b="1" kern="100" dirty="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5.89</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6.98</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9.10</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6.86</a:t>
                      </a:r>
                      <a:endParaRPr lang="zh-CN" altLang="en-US" sz="1300" b="1" kern="100">
                        <a:effectLst/>
                        <a:latin typeface="+mn-ea"/>
                        <a:ea typeface="+mn-ea"/>
                      </a:endParaRPr>
                    </a:p>
                  </a:txBody>
                  <a:tcPr marL="61867" marR="61867" marT="41245" marB="41245" anchor="ctr"/>
                </a:tc>
                <a:tc>
                  <a:txBody>
                    <a:bodyPr/>
                    <a:lstStyle/>
                    <a:p>
                      <a:pPr marL="0" marR="0" algn="ctr">
                        <a:buNone/>
                      </a:pPr>
                      <a:r>
                        <a:rPr lang="en-US" altLang="zh-CN" sz="1300" b="1" kern="100">
                          <a:effectLst/>
                          <a:latin typeface="+mn-ea"/>
                          <a:ea typeface="+mn-ea"/>
                        </a:rPr>
                        <a:t>78.94</a:t>
                      </a:r>
                      <a:endParaRPr lang="zh-CN" altLang="en-US" sz="1300" b="1" kern="100">
                        <a:effectLst/>
                        <a:latin typeface="+mn-ea"/>
                        <a:ea typeface="+mn-ea"/>
                      </a:endParaRPr>
                    </a:p>
                  </a:txBody>
                  <a:tcPr marL="61867" marR="61867" marT="41245" marB="41245" anchor="b"/>
                </a:tc>
                <a:extLst>
                  <a:ext uri="{0D108BD9-81ED-4DB2-BD59-A6C34878D82A}">
                    <a16:rowId xmlns:a16="http://schemas.microsoft.com/office/drawing/2014/main" val="778375420"/>
                  </a:ext>
                </a:extLst>
              </a:tr>
              <a:tr h="283724">
                <a:tc>
                  <a:txBody>
                    <a:bodyPr/>
                    <a:lstStyle/>
                    <a:p>
                      <a:pPr marL="0" marR="0" algn="just">
                        <a:buNone/>
                      </a:pPr>
                      <a:r>
                        <a:rPr lang="en-US" altLang="zh-CN" sz="1300" b="1" kern="100">
                          <a:effectLst/>
                          <a:latin typeface="+mn-ea"/>
                          <a:ea typeface="+mn-ea"/>
                        </a:rPr>
                        <a:t>2012</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10.08</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5.31</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5.65</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16.87</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3.54</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9.99</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dirty="0">
                          <a:effectLst/>
                          <a:latin typeface="+mn-ea"/>
                          <a:ea typeface="+mn-ea"/>
                        </a:rPr>
                        <a:t>5.75</a:t>
                      </a:r>
                      <a:endParaRPr lang="zh-CN" altLang="en-US" sz="1300" b="1" kern="100" dirty="0">
                        <a:effectLst/>
                        <a:latin typeface="+mn-ea"/>
                        <a:ea typeface="+mn-ea"/>
                      </a:endParaRPr>
                    </a:p>
                  </a:txBody>
                  <a:tcPr marL="61867" marR="61867" marT="41245" marB="41245" anchor="ctr"/>
                </a:tc>
                <a:tc>
                  <a:txBody>
                    <a:bodyPr/>
                    <a:lstStyle/>
                    <a:p>
                      <a:pPr marL="0" marR="0" algn="r">
                        <a:buNone/>
                      </a:pPr>
                      <a:r>
                        <a:rPr lang="en-US" altLang="zh-CN" sz="1300" b="1" kern="100" dirty="0">
                          <a:effectLst/>
                          <a:latin typeface="+mn-ea"/>
                          <a:ea typeface="+mn-ea"/>
                        </a:rPr>
                        <a:t>7.21</a:t>
                      </a:r>
                      <a:endParaRPr lang="zh-CN" altLang="en-US" sz="1300" b="1" kern="100" dirty="0">
                        <a:effectLst/>
                        <a:latin typeface="+mn-ea"/>
                        <a:ea typeface="+mn-ea"/>
                      </a:endParaRPr>
                    </a:p>
                  </a:txBody>
                  <a:tcPr marL="61867" marR="61867" marT="41245" marB="41245" anchor="ctr"/>
                </a:tc>
                <a:tc>
                  <a:txBody>
                    <a:bodyPr/>
                    <a:lstStyle/>
                    <a:p>
                      <a:pPr marL="0" marR="0" algn="r">
                        <a:buNone/>
                      </a:pPr>
                      <a:r>
                        <a:rPr lang="en-US" altLang="zh-CN" sz="1300" b="1" kern="100" dirty="0">
                          <a:effectLst/>
                          <a:latin typeface="+mn-ea"/>
                          <a:ea typeface="+mn-ea"/>
                        </a:rPr>
                        <a:t>9.51</a:t>
                      </a:r>
                      <a:endParaRPr lang="zh-CN" altLang="en-US" sz="1300" b="1" kern="100" dirty="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6.51</a:t>
                      </a:r>
                      <a:endParaRPr lang="zh-CN" altLang="en-US" sz="1300" b="1" kern="100">
                        <a:effectLst/>
                        <a:latin typeface="+mn-ea"/>
                        <a:ea typeface="+mn-ea"/>
                      </a:endParaRPr>
                    </a:p>
                  </a:txBody>
                  <a:tcPr marL="61867" marR="61867" marT="41245" marB="41245" anchor="ctr"/>
                </a:tc>
                <a:tc>
                  <a:txBody>
                    <a:bodyPr/>
                    <a:lstStyle/>
                    <a:p>
                      <a:pPr marL="0" marR="0" algn="ctr">
                        <a:buNone/>
                      </a:pPr>
                      <a:r>
                        <a:rPr lang="en-US" altLang="zh-CN" sz="1300" b="1" kern="100">
                          <a:effectLst/>
                          <a:latin typeface="+mn-ea"/>
                          <a:ea typeface="+mn-ea"/>
                        </a:rPr>
                        <a:t>80.41</a:t>
                      </a:r>
                      <a:endParaRPr lang="zh-CN" altLang="en-US" sz="1300" b="1" kern="100">
                        <a:effectLst/>
                        <a:latin typeface="+mn-ea"/>
                        <a:ea typeface="+mn-ea"/>
                      </a:endParaRPr>
                    </a:p>
                  </a:txBody>
                  <a:tcPr marL="61867" marR="61867" marT="41245" marB="41245" anchor="b"/>
                </a:tc>
                <a:extLst>
                  <a:ext uri="{0D108BD9-81ED-4DB2-BD59-A6C34878D82A}">
                    <a16:rowId xmlns:a16="http://schemas.microsoft.com/office/drawing/2014/main" val="2094942140"/>
                  </a:ext>
                </a:extLst>
              </a:tr>
              <a:tr h="283724">
                <a:tc>
                  <a:txBody>
                    <a:bodyPr/>
                    <a:lstStyle/>
                    <a:p>
                      <a:pPr marL="0" marR="0" algn="just">
                        <a:buNone/>
                      </a:pPr>
                      <a:r>
                        <a:rPr lang="en-US" altLang="zh-CN" sz="1300" b="1" kern="100">
                          <a:effectLst/>
                          <a:latin typeface="+mn-ea"/>
                          <a:ea typeface="+mn-ea"/>
                        </a:rPr>
                        <a:t>2013</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9.81</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5.29</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5.55</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15.69</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3.63</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10.33</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dirty="0">
                          <a:effectLst/>
                          <a:latin typeface="+mn-ea"/>
                          <a:ea typeface="+mn-ea"/>
                        </a:rPr>
                        <a:t>5.91</a:t>
                      </a:r>
                      <a:endParaRPr lang="zh-CN" altLang="en-US" sz="1300" b="1" kern="100" dirty="0">
                        <a:effectLst/>
                        <a:latin typeface="+mn-ea"/>
                        <a:ea typeface="+mn-ea"/>
                      </a:endParaRPr>
                    </a:p>
                  </a:txBody>
                  <a:tcPr marL="61867" marR="61867" marT="41245" marB="41245" anchor="ctr"/>
                </a:tc>
                <a:tc>
                  <a:txBody>
                    <a:bodyPr/>
                    <a:lstStyle/>
                    <a:p>
                      <a:pPr marL="0" marR="0" algn="r">
                        <a:buNone/>
                      </a:pPr>
                      <a:r>
                        <a:rPr lang="en-US" altLang="zh-CN" sz="1300" b="1" kern="100" dirty="0">
                          <a:effectLst/>
                          <a:latin typeface="+mn-ea"/>
                          <a:ea typeface="+mn-ea"/>
                        </a:rPr>
                        <a:t>7.96</a:t>
                      </a:r>
                      <a:endParaRPr lang="zh-CN" altLang="en-US" sz="1300" b="1" kern="100" dirty="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9.52</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6.67</a:t>
                      </a:r>
                      <a:endParaRPr lang="zh-CN" altLang="en-US" sz="1300" b="1" kern="100">
                        <a:effectLst/>
                        <a:latin typeface="+mn-ea"/>
                        <a:ea typeface="+mn-ea"/>
                      </a:endParaRPr>
                    </a:p>
                  </a:txBody>
                  <a:tcPr marL="61867" marR="61867" marT="41245" marB="41245" anchor="ctr"/>
                </a:tc>
                <a:tc>
                  <a:txBody>
                    <a:bodyPr/>
                    <a:lstStyle/>
                    <a:p>
                      <a:pPr marL="0" marR="0" algn="ctr">
                        <a:buNone/>
                      </a:pPr>
                      <a:r>
                        <a:rPr lang="en-US" altLang="zh-CN" sz="1300" b="1" kern="100">
                          <a:effectLst/>
                          <a:latin typeface="+mn-ea"/>
                          <a:ea typeface="+mn-ea"/>
                        </a:rPr>
                        <a:t>80.36</a:t>
                      </a:r>
                      <a:endParaRPr lang="zh-CN" altLang="en-US" sz="1300" b="1" kern="100">
                        <a:effectLst/>
                        <a:latin typeface="+mn-ea"/>
                        <a:ea typeface="+mn-ea"/>
                      </a:endParaRPr>
                    </a:p>
                  </a:txBody>
                  <a:tcPr marL="61867" marR="61867" marT="41245" marB="41245" anchor="b"/>
                </a:tc>
                <a:extLst>
                  <a:ext uri="{0D108BD9-81ED-4DB2-BD59-A6C34878D82A}">
                    <a16:rowId xmlns:a16="http://schemas.microsoft.com/office/drawing/2014/main" val="2414960278"/>
                  </a:ext>
                </a:extLst>
              </a:tr>
              <a:tr h="283724">
                <a:tc>
                  <a:txBody>
                    <a:bodyPr/>
                    <a:lstStyle/>
                    <a:p>
                      <a:pPr marL="0" marR="0" algn="just">
                        <a:buNone/>
                      </a:pPr>
                      <a:r>
                        <a:rPr lang="en-US" altLang="zh-CN" sz="1300" b="1" kern="100">
                          <a:effectLst/>
                          <a:latin typeface="+mn-ea"/>
                          <a:ea typeface="+mn-ea"/>
                        </a:rPr>
                        <a:t>2014</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8.74</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5.46</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5.51</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15.18</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3.50</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10.52</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6.70</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dirty="0">
                          <a:effectLst/>
                          <a:latin typeface="+mn-ea"/>
                          <a:ea typeface="+mn-ea"/>
                        </a:rPr>
                        <a:t>8.54</a:t>
                      </a:r>
                      <a:endParaRPr lang="zh-CN" altLang="en-US" sz="1300" b="1" kern="100" dirty="0">
                        <a:effectLst/>
                        <a:latin typeface="+mn-ea"/>
                        <a:ea typeface="+mn-ea"/>
                      </a:endParaRPr>
                    </a:p>
                  </a:txBody>
                  <a:tcPr marL="61867" marR="61867" marT="41245" marB="41245" anchor="ctr"/>
                </a:tc>
                <a:tc>
                  <a:txBody>
                    <a:bodyPr/>
                    <a:lstStyle/>
                    <a:p>
                      <a:pPr marL="0" marR="0" algn="r">
                        <a:buNone/>
                      </a:pPr>
                      <a:r>
                        <a:rPr lang="en-US" altLang="zh-CN" sz="1300" b="1" kern="100" dirty="0">
                          <a:effectLst/>
                          <a:latin typeface="+mn-ea"/>
                          <a:ea typeface="+mn-ea"/>
                        </a:rPr>
                        <a:t>9.34</a:t>
                      </a:r>
                      <a:endParaRPr lang="zh-CN" altLang="en-US" sz="1300" b="1" kern="100" dirty="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6.85</a:t>
                      </a:r>
                      <a:endParaRPr lang="zh-CN" altLang="en-US" sz="1300" b="1" kern="100">
                        <a:effectLst/>
                        <a:latin typeface="+mn-ea"/>
                        <a:ea typeface="+mn-ea"/>
                      </a:endParaRPr>
                    </a:p>
                  </a:txBody>
                  <a:tcPr marL="61867" marR="61867" marT="41245" marB="41245" anchor="ctr"/>
                </a:tc>
                <a:tc>
                  <a:txBody>
                    <a:bodyPr/>
                    <a:lstStyle/>
                    <a:p>
                      <a:pPr marL="0" marR="0" algn="ctr">
                        <a:buNone/>
                      </a:pPr>
                      <a:r>
                        <a:rPr lang="en-US" altLang="zh-CN" sz="1300" b="1" kern="100">
                          <a:effectLst/>
                          <a:latin typeface="+mn-ea"/>
                          <a:ea typeface="+mn-ea"/>
                        </a:rPr>
                        <a:t>80.34</a:t>
                      </a:r>
                      <a:endParaRPr lang="zh-CN" altLang="en-US" sz="1300" b="1" kern="100">
                        <a:effectLst/>
                        <a:latin typeface="+mn-ea"/>
                        <a:ea typeface="+mn-ea"/>
                      </a:endParaRPr>
                    </a:p>
                  </a:txBody>
                  <a:tcPr marL="61867" marR="61867" marT="41245" marB="41245" anchor="b"/>
                </a:tc>
                <a:extLst>
                  <a:ext uri="{0D108BD9-81ED-4DB2-BD59-A6C34878D82A}">
                    <a16:rowId xmlns:a16="http://schemas.microsoft.com/office/drawing/2014/main" val="720585563"/>
                  </a:ext>
                </a:extLst>
              </a:tr>
              <a:tr h="283724">
                <a:tc>
                  <a:txBody>
                    <a:bodyPr/>
                    <a:lstStyle/>
                    <a:p>
                      <a:pPr marL="0" marR="0" algn="just">
                        <a:buNone/>
                      </a:pPr>
                      <a:r>
                        <a:rPr lang="en-US" altLang="zh-CN" sz="1300" b="1" kern="100">
                          <a:effectLst/>
                          <a:latin typeface="+mn-ea"/>
                          <a:ea typeface="+mn-ea"/>
                        </a:rPr>
                        <a:t>2015</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dirty="0">
                          <a:effectLst/>
                          <a:latin typeface="+mn-ea"/>
                          <a:ea typeface="+mn-ea"/>
                        </a:rPr>
                        <a:t>7.70</a:t>
                      </a:r>
                      <a:endParaRPr lang="zh-CN" altLang="en-US" sz="1300" b="1" kern="100" dirty="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5.17</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5.33</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14.94</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3.33</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10.81</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6.80</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9.03</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dirty="0">
                          <a:effectLst/>
                          <a:latin typeface="+mn-ea"/>
                          <a:ea typeface="+mn-ea"/>
                        </a:rPr>
                        <a:t>9.88</a:t>
                      </a:r>
                      <a:endParaRPr lang="zh-CN" altLang="en-US" sz="1300" b="1" kern="100" dirty="0">
                        <a:effectLst/>
                        <a:latin typeface="+mn-ea"/>
                        <a:ea typeface="+mn-ea"/>
                      </a:endParaRPr>
                    </a:p>
                  </a:txBody>
                  <a:tcPr marL="61867" marR="61867" marT="41245" marB="41245" anchor="ctr"/>
                </a:tc>
                <a:tc>
                  <a:txBody>
                    <a:bodyPr/>
                    <a:lstStyle/>
                    <a:p>
                      <a:pPr marL="0" marR="0" algn="r">
                        <a:buNone/>
                      </a:pPr>
                      <a:r>
                        <a:rPr lang="en-US" altLang="zh-CN" sz="1300" b="1" kern="100" dirty="0">
                          <a:effectLst/>
                          <a:latin typeface="+mn-ea"/>
                          <a:ea typeface="+mn-ea"/>
                        </a:rPr>
                        <a:t>7.03</a:t>
                      </a:r>
                      <a:endParaRPr lang="zh-CN" altLang="en-US" sz="1300" b="1" kern="100" dirty="0">
                        <a:effectLst/>
                        <a:latin typeface="+mn-ea"/>
                        <a:ea typeface="+mn-ea"/>
                      </a:endParaRPr>
                    </a:p>
                  </a:txBody>
                  <a:tcPr marL="61867" marR="61867" marT="41245" marB="41245" anchor="ctr"/>
                </a:tc>
                <a:tc>
                  <a:txBody>
                    <a:bodyPr/>
                    <a:lstStyle/>
                    <a:p>
                      <a:pPr marL="0" marR="0" algn="ctr">
                        <a:buNone/>
                      </a:pPr>
                      <a:r>
                        <a:rPr lang="en-US" altLang="zh-CN" sz="1300" b="1" kern="100">
                          <a:effectLst/>
                          <a:latin typeface="+mn-ea"/>
                          <a:ea typeface="+mn-ea"/>
                        </a:rPr>
                        <a:t>80.02</a:t>
                      </a:r>
                      <a:endParaRPr lang="zh-CN" altLang="en-US" sz="1300" b="1" kern="100">
                        <a:effectLst/>
                        <a:latin typeface="+mn-ea"/>
                        <a:ea typeface="+mn-ea"/>
                      </a:endParaRPr>
                    </a:p>
                  </a:txBody>
                  <a:tcPr marL="61867" marR="61867" marT="41245" marB="41245" anchor="b"/>
                </a:tc>
                <a:extLst>
                  <a:ext uri="{0D108BD9-81ED-4DB2-BD59-A6C34878D82A}">
                    <a16:rowId xmlns:a16="http://schemas.microsoft.com/office/drawing/2014/main" val="699590501"/>
                  </a:ext>
                </a:extLst>
              </a:tr>
              <a:tr h="283724">
                <a:tc>
                  <a:txBody>
                    <a:bodyPr/>
                    <a:lstStyle/>
                    <a:p>
                      <a:pPr marL="0" marR="0" algn="just">
                        <a:buNone/>
                      </a:pPr>
                      <a:r>
                        <a:rPr lang="en-US" altLang="zh-CN" sz="1300" b="1" kern="100">
                          <a:effectLst/>
                          <a:latin typeface="+mn-ea"/>
                          <a:ea typeface="+mn-ea"/>
                        </a:rPr>
                        <a:t>2016</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7.88</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5.20</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5.88</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14.95</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3.50</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11.50</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7.01</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9.80</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dirty="0">
                          <a:effectLst/>
                          <a:latin typeface="+mn-ea"/>
                          <a:ea typeface="+mn-ea"/>
                        </a:rPr>
                        <a:t>9.90</a:t>
                      </a:r>
                      <a:endParaRPr lang="zh-CN" altLang="en-US" sz="1300" b="1" kern="100" dirty="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5.59</a:t>
                      </a:r>
                      <a:endParaRPr lang="zh-CN" altLang="en-US" sz="1300" b="1" kern="100">
                        <a:effectLst/>
                        <a:latin typeface="+mn-ea"/>
                        <a:ea typeface="+mn-ea"/>
                      </a:endParaRPr>
                    </a:p>
                  </a:txBody>
                  <a:tcPr marL="61867" marR="61867" marT="41245" marB="41245" anchor="ctr"/>
                </a:tc>
                <a:tc>
                  <a:txBody>
                    <a:bodyPr/>
                    <a:lstStyle/>
                    <a:p>
                      <a:pPr marL="0" marR="0" algn="ctr">
                        <a:buNone/>
                      </a:pPr>
                      <a:r>
                        <a:rPr lang="en-US" altLang="zh-CN" sz="1300" b="1" kern="100">
                          <a:effectLst/>
                          <a:latin typeface="+mn-ea"/>
                          <a:ea typeface="+mn-ea"/>
                        </a:rPr>
                        <a:t>81.20</a:t>
                      </a:r>
                      <a:endParaRPr lang="zh-CN" altLang="en-US" sz="1300" b="1" kern="100">
                        <a:effectLst/>
                        <a:latin typeface="+mn-ea"/>
                        <a:ea typeface="+mn-ea"/>
                      </a:endParaRPr>
                    </a:p>
                  </a:txBody>
                  <a:tcPr marL="61867" marR="61867" marT="41245" marB="41245" anchor="b"/>
                </a:tc>
                <a:extLst>
                  <a:ext uri="{0D108BD9-81ED-4DB2-BD59-A6C34878D82A}">
                    <a16:rowId xmlns:a16="http://schemas.microsoft.com/office/drawing/2014/main" val="854988663"/>
                  </a:ext>
                </a:extLst>
              </a:tr>
              <a:tr h="283724">
                <a:tc>
                  <a:txBody>
                    <a:bodyPr/>
                    <a:lstStyle/>
                    <a:p>
                      <a:pPr marL="0" marR="0" algn="just">
                        <a:buNone/>
                      </a:pPr>
                      <a:r>
                        <a:rPr lang="en-US" altLang="zh-CN" sz="1300" b="1" kern="100">
                          <a:effectLst/>
                          <a:latin typeface="+mn-ea"/>
                          <a:ea typeface="+mn-ea"/>
                        </a:rPr>
                        <a:t>2017</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8.13</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5.14</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6.14</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14.85</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3.58</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12.12</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7.12</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10.14</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dirty="0">
                          <a:effectLst/>
                          <a:latin typeface="+mn-ea"/>
                          <a:ea typeface="+mn-ea"/>
                        </a:rPr>
                        <a:t>9.40</a:t>
                      </a:r>
                      <a:endParaRPr lang="zh-CN" altLang="en-US" sz="1300" b="1" kern="100" dirty="0">
                        <a:effectLst/>
                        <a:latin typeface="+mn-ea"/>
                        <a:ea typeface="+mn-ea"/>
                      </a:endParaRPr>
                    </a:p>
                  </a:txBody>
                  <a:tcPr marL="61867" marR="61867" marT="41245" marB="41245" anchor="ctr"/>
                </a:tc>
                <a:tc>
                  <a:txBody>
                    <a:bodyPr/>
                    <a:lstStyle/>
                    <a:p>
                      <a:pPr marL="0" marR="0" algn="r">
                        <a:buNone/>
                      </a:pPr>
                      <a:r>
                        <a:rPr lang="en-US" altLang="zh-CN" sz="1300" b="1" kern="100" dirty="0">
                          <a:effectLst/>
                          <a:latin typeface="+mn-ea"/>
                          <a:ea typeface="+mn-ea"/>
                        </a:rPr>
                        <a:t>5.26</a:t>
                      </a:r>
                      <a:endParaRPr lang="zh-CN" altLang="en-US" sz="1300" b="1" kern="100" dirty="0">
                        <a:effectLst/>
                        <a:latin typeface="+mn-ea"/>
                        <a:ea typeface="+mn-ea"/>
                      </a:endParaRPr>
                    </a:p>
                  </a:txBody>
                  <a:tcPr marL="61867" marR="61867" marT="41245" marB="41245" anchor="ctr"/>
                </a:tc>
                <a:tc>
                  <a:txBody>
                    <a:bodyPr/>
                    <a:lstStyle/>
                    <a:p>
                      <a:pPr marL="0" marR="0" algn="ctr">
                        <a:buNone/>
                      </a:pPr>
                      <a:r>
                        <a:rPr lang="en-US" altLang="zh-CN" sz="1300" b="1" kern="100">
                          <a:effectLst/>
                          <a:latin typeface="+mn-ea"/>
                          <a:ea typeface="+mn-ea"/>
                        </a:rPr>
                        <a:t>81.85</a:t>
                      </a:r>
                      <a:endParaRPr lang="zh-CN" altLang="en-US" sz="1300" b="1" kern="100">
                        <a:effectLst/>
                        <a:latin typeface="+mn-ea"/>
                        <a:ea typeface="+mn-ea"/>
                      </a:endParaRPr>
                    </a:p>
                  </a:txBody>
                  <a:tcPr marL="61867" marR="61867" marT="41245" marB="41245" anchor="b"/>
                </a:tc>
                <a:extLst>
                  <a:ext uri="{0D108BD9-81ED-4DB2-BD59-A6C34878D82A}">
                    <a16:rowId xmlns:a16="http://schemas.microsoft.com/office/drawing/2014/main" val="717880402"/>
                  </a:ext>
                </a:extLst>
              </a:tr>
              <a:tr h="283724">
                <a:tc>
                  <a:txBody>
                    <a:bodyPr/>
                    <a:lstStyle/>
                    <a:p>
                      <a:pPr marL="0" marR="0" algn="just">
                        <a:buNone/>
                      </a:pPr>
                      <a:r>
                        <a:rPr lang="en-US" altLang="zh-CN" sz="1300" b="1" kern="100">
                          <a:effectLst/>
                          <a:latin typeface="+mn-ea"/>
                          <a:ea typeface="+mn-ea"/>
                        </a:rPr>
                        <a:t>2018</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8.32</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5.11</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6.24</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14.56</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3.77</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12.23</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7.07</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10.02</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9.55</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dirty="0">
                          <a:effectLst/>
                          <a:latin typeface="+mn-ea"/>
                          <a:ea typeface="+mn-ea"/>
                        </a:rPr>
                        <a:t>5.11</a:t>
                      </a:r>
                      <a:endParaRPr lang="zh-CN" altLang="en-US" sz="1300" b="1" kern="100" dirty="0">
                        <a:effectLst/>
                        <a:latin typeface="+mn-ea"/>
                        <a:ea typeface="+mn-ea"/>
                      </a:endParaRPr>
                    </a:p>
                  </a:txBody>
                  <a:tcPr marL="61867" marR="61867" marT="41245" marB="41245" anchor="ctr"/>
                </a:tc>
                <a:tc>
                  <a:txBody>
                    <a:bodyPr/>
                    <a:lstStyle/>
                    <a:p>
                      <a:pPr marL="0" marR="0" algn="ctr">
                        <a:buNone/>
                      </a:pPr>
                      <a:r>
                        <a:rPr lang="en-US" altLang="zh-CN" sz="1300" b="1" kern="100">
                          <a:effectLst/>
                          <a:latin typeface="+mn-ea"/>
                          <a:ea typeface="+mn-ea"/>
                        </a:rPr>
                        <a:t>81.96</a:t>
                      </a:r>
                      <a:endParaRPr lang="zh-CN" altLang="en-US" sz="1300" b="1" kern="100">
                        <a:effectLst/>
                        <a:latin typeface="+mn-ea"/>
                        <a:ea typeface="+mn-ea"/>
                      </a:endParaRPr>
                    </a:p>
                  </a:txBody>
                  <a:tcPr marL="61867" marR="61867" marT="41245" marB="41245" anchor="b"/>
                </a:tc>
                <a:extLst>
                  <a:ext uri="{0D108BD9-81ED-4DB2-BD59-A6C34878D82A}">
                    <a16:rowId xmlns:a16="http://schemas.microsoft.com/office/drawing/2014/main" val="2674106013"/>
                  </a:ext>
                </a:extLst>
              </a:tr>
              <a:tr h="283724">
                <a:tc>
                  <a:txBody>
                    <a:bodyPr/>
                    <a:lstStyle/>
                    <a:p>
                      <a:pPr marL="0" marR="0" algn="just">
                        <a:buNone/>
                      </a:pPr>
                      <a:r>
                        <a:rPr lang="en-US" altLang="zh-CN" sz="1300" b="1" kern="100">
                          <a:effectLst/>
                          <a:latin typeface="+mn-ea"/>
                          <a:ea typeface="+mn-ea"/>
                        </a:rPr>
                        <a:t>2019</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8.52</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5.08</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5.82</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14.57</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3.97</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12.30</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6.98</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10.42</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9.57</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dirty="0">
                          <a:effectLst/>
                          <a:latin typeface="+mn-ea"/>
                          <a:ea typeface="+mn-ea"/>
                        </a:rPr>
                        <a:t>4.95</a:t>
                      </a:r>
                      <a:endParaRPr lang="zh-CN" altLang="en-US" sz="1300" b="1" kern="100" dirty="0">
                        <a:effectLst/>
                        <a:latin typeface="+mn-ea"/>
                        <a:ea typeface="+mn-ea"/>
                      </a:endParaRPr>
                    </a:p>
                  </a:txBody>
                  <a:tcPr marL="61867" marR="61867" marT="41245" marB="41245" anchor="ctr"/>
                </a:tc>
                <a:tc>
                  <a:txBody>
                    <a:bodyPr/>
                    <a:lstStyle/>
                    <a:p>
                      <a:pPr marL="0" marR="0" algn="ctr">
                        <a:buNone/>
                      </a:pPr>
                      <a:r>
                        <a:rPr lang="en-US" altLang="zh-CN" sz="1300" b="1" kern="100">
                          <a:effectLst/>
                          <a:latin typeface="+mn-ea"/>
                          <a:ea typeface="+mn-ea"/>
                        </a:rPr>
                        <a:t>82.16</a:t>
                      </a:r>
                      <a:endParaRPr lang="zh-CN" altLang="en-US" sz="1300" b="1" kern="100">
                        <a:effectLst/>
                        <a:latin typeface="+mn-ea"/>
                        <a:ea typeface="+mn-ea"/>
                      </a:endParaRPr>
                    </a:p>
                  </a:txBody>
                  <a:tcPr marL="61867" marR="61867" marT="41245" marB="41245" anchor="b"/>
                </a:tc>
                <a:extLst>
                  <a:ext uri="{0D108BD9-81ED-4DB2-BD59-A6C34878D82A}">
                    <a16:rowId xmlns:a16="http://schemas.microsoft.com/office/drawing/2014/main" val="2314174632"/>
                  </a:ext>
                </a:extLst>
              </a:tr>
              <a:tr h="283724">
                <a:tc>
                  <a:txBody>
                    <a:bodyPr/>
                    <a:lstStyle/>
                    <a:p>
                      <a:pPr marL="0" marR="0" algn="just">
                        <a:buNone/>
                      </a:pPr>
                      <a:r>
                        <a:rPr lang="en-US" altLang="zh-CN" sz="1300" b="1" kern="100">
                          <a:effectLst/>
                          <a:latin typeface="+mn-ea"/>
                          <a:ea typeface="+mn-ea"/>
                        </a:rPr>
                        <a:t>2020</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8.17</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5.26</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5.64</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14.80</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3.67</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13.26</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7.82</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8.12</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9.75</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4.96</a:t>
                      </a:r>
                      <a:endParaRPr lang="zh-CN" altLang="en-US" sz="1300" b="1" kern="100">
                        <a:effectLst/>
                        <a:latin typeface="+mn-ea"/>
                        <a:ea typeface="+mn-ea"/>
                      </a:endParaRPr>
                    </a:p>
                  </a:txBody>
                  <a:tcPr marL="61867" marR="61867" marT="41245" marB="41245" anchor="ctr"/>
                </a:tc>
                <a:tc>
                  <a:txBody>
                    <a:bodyPr/>
                    <a:lstStyle/>
                    <a:p>
                      <a:pPr marL="0" marR="0" algn="ctr">
                        <a:buNone/>
                      </a:pPr>
                      <a:r>
                        <a:rPr lang="en-US" altLang="zh-CN" sz="1300" b="1" kern="100" dirty="0">
                          <a:effectLst/>
                          <a:latin typeface="+mn-ea"/>
                          <a:ea typeface="+mn-ea"/>
                        </a:rPr>
                        <a:t>81.45</a:t>
                      </a:r>
                      <a:endParaRPr lang="zh-CN" altLang="en-US" sz="1300" b="1" kern="100" dirty="0">
                        <a:effectLst/>
                        <a:latin typeface="+mn-ea"/>
                        <a:ea typeface="+mn-ea"/>
                      </a:endParaRPr>
                    </a:p>
                  </a:txBody>
                  <a:tcPr marL="61867" marR="61867" marT="41245" marB="41245" anchor="b"/>
                </a:tc>
                <a:extLst>
                  <a:ext uri="{0D108BD9-81ED-4DB2-BD59-A6C34878D82A}">
                    <a16:rowId xmlns:a16="http://schemas.microsoft.com/office/drawing/2014/main" val="2965354370"/>
                  </a:ext>
                </a:extLst>
              </a:tr>
              <a:tr h="283724">
                <a:tc>
                  <a:txBody>
                    <a:bodyPr/>
                    <a:lstStyle/>
                    <a:p>
                      <a:pPr marL="0" marR="0" algn="just">
                        <a:buNone/>
                      </a:pPr>
                      <a:r>
                        <a:rPr lang="en-US" altLang="zh-CN" sz="1300" b="1" kern="100">
                          <a:effectLst/>
                          <a:latin typeface="+mn-ea"/>
                          <a:ea typeface="+mn-ea"/>
                        </a:rPr>
                        <a:t>2021</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8.09</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5.61</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5.61</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15.25</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3.94</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13.75</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7.79</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7.92</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8.97</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dirty="0">
                          <a:effectLst/>
                          <a:latin typeface="+mn-ea"/>
                          <a:ea typeface="+mn-ea"/>
                        </a:rPr>
                        <a:t>4.65</a:t>
                      </a:r>
                      <a:endParaRPr lang="zh-CN" altLang="en-US" sz="1300" b="1" kern="100" dirty="0">
                        <a:effectLst/>
                        <a:latin typeface="+mn-ea"/>
                        <a:ea typeface="+mn-ea"/>
                      </a:endParaRPr>
                    </a:p>
                  </a:txBody>
                  <a:tcPr marL="61867" marR="61867" marT="41245" marB="41245" anchor="ctr"/>
                </a:tc>
                <a:tc>
                  <a:txBody>
                    <a:bodyPr/>
                    <a:lstStyle/>
                    <a:p>
                      <a:pPr marL="0" marR="0" algn="ctr">
                        <a:buNone/>
                      </a:pPr>
                      <a:r>
                        <a:rPr lang="en-US" altLang="zh-CN" sz="1300" b="1" kern="100" dirty="0">
                          <a:effectLst/>
                          <a:latin typeface="+mn-ea"/>
                          <a:ea typeface="+mn-ea"/>
                        </a:rPr>
                        <a:t>81.58</a:t>
                      </a:r>
                      <a:endParaRPr lang="zh-CN" altLang="en-US" sz="1300" b="1" kern="100" dirty="0">
                        <a:effectLst/>
                        <a:latin typeface="+mn-ea"/>
                        <a:ea typeface="+mn-ea"/>
                      </a:endParaRPr>
                    </a:p>
                  </a:txBody>
                  <a:tcPr marL="61867" marR="61867" marT="41245" marB="41245" anchor="b"/>
                </a:tc>
                <a:extLst>
                  <a:ext uri="{0D108BD9-81ED-4DB2-BD59-A6C34878D82A}">
                    <a16:rowId xmlns:a16="http://schemas.microsoft.com/office/drawing/2014/main" val="2927443458"/>
                  </a:ext>
                </a:extLst>
              </a:tr>
              <a:tr h="283724">
                <a:tc>
                  <a:txBody>
                    <a:bodyPr/>
                    <a:lstStyle/>
                    <a:p>
                      <a:pPr marL="0" marR="0" algn="just">
                        <a:buNone/>
                      </a:pPr>
                      <a:r>
                        <a:rPr lang="en-US" altLang="zh-CN" sz="1300" b="1" kern="100">
                          <a:effectLst/>
                          <a:latin typeface="+mn-ea"/>
                          <a:ea typeface="+mn-ea"/>
                        </a:rPr>
                        <a:t>2022</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8.01</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5.66</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5.53</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15.14</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3.85</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14.05</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8.65</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7.46</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8.64</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4.62</a:t>
                      </a:r>
                      <a:endParaRPr lang="zh-CN" altLang="en-US" sz="1300" b="1" kern="100">
                        <a:effectLst/>
                        <a:latin typeface="+mn-ea"/>
                        <a:ea typeface="+mn-ea"/>
                      </a:endParaRPr>
                    </a:p>
                  </a:txBody>
                  <a:tcPr marL="61867" marR="61867" marT="41245" marB="41245" anchor="ctr"/>
                </a:tc>
                <a:tc>
                  <a:txBody>
                    <a:bodyPr/>
                    <a:lstStyle/>
                    <a:p>
                      <a:pPr marL="0" marR="0" algn="ctr">
                        <a:buNone/>
                      </a:pPr>
                      <a:r>
                        <a:rPr lang="en-US" altLang="zh-CN" sz="1300" b="1" kern="100" dirty="0">
                          <a:effectLst/>
                          <a:latin typeface="+mn-ea"/>
                          <a:ea typeface="+mn-ea"/>
                        </a:rPr>
                        <a:t>81.61</a:t>
                      </a:r>
                      <a:endParaRPr lang="zh-CN" altLang="en-US" sz="1300" b="1" kern="100" dirty="0">
                        <a:effectLst/>
                        <a:latin typeface="+mn-ea"/>
                        <a:ea typeface="+mn-ea"/>
                      </a:endParaRPr>
                    </a:p>
                  </a:txBody>
                  <a:tcPr marL="61867" marR="61867" marT="41245" marB="41245" anchor="b"/>
                </a:tc>
                <a:extLst>
                  <a:ext uri="{0D108BD9-81ED-4DB2-BD59-A6C34878D82A}">
                    <a16:rowId xmlns:a16="http://schemas.microsoft.com/office/drawing/2014/main" val="2006647846"/>
                  </a:ext>
                </a:extLst>
              </a:tr>
              <a:tr h="283724">
                <a:tc>
                  <a:txBody>
                    <a:bodyPr/>
                    <a:lstStyle/>
                    <a:p>
                      <a:pPr marL="0" marR="0" algn="just">
                        <a:buNone/>
                      </a:pPr>
                      <a:r>
                        <a:rPr lang="en-US" altLang="zh-CN" sz="1300" b="1" kern="100">
                          <a:effectLst/>
                          <a:latin typeface="+mn-ea"/>
                          <a:ea typeface="+mn-ea"/>
                        </a:rPr>
                        <a:t>2023</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7.74</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dirty="0">
                          <a:effectLst/>
                          <a:latin typeface="+mn-ea"/>
                          <a:ea typeface="+mn-ea"/>
                        </a:rPr>
                        <a:t>5.76</a:t>
                      </a:r>
                      <a:endParaRPr lang="zh-CN" altLang="en-US" sz="1300" b="1" kern="100" dirty="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5.41</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15.02</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3.96</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14.52</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8.16</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7.48</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8.74</a:t>
                      </a:r>
                      <a:endParaRPr lang="zh-CN" altLang="en-US" sz="1300" b="1" kern="100">
                        <a:effectLst/>
                        <a:latin typeface="+mn-ea"/>
                        <a:ea typeface="+mn-ea"/>
                      </a:endParaRPr>
                    </a:p>
                  </a:txBody>
                  <a:tcPr marL="61867" marR="61867" marT="41245" marB="41245" anchor="ctr"/>
                </a:tc>
                <a:tc>
                  <a:txBody>
                    <a:bodyPr/>
                    <a:lstStyle/>
                    <a:p>
                      <a:pPr marL="0" marR="0" algn="r">
                        <a:buNone/>
                      </a:pPr>
                      <a:r>
                        <a:rPr lang="en-US" altLang="zh-CN" sz="1300" b="1" kern="100">
                          <a:effectLst/>
                          <a:latin typeface="+mn-ea"/>
                          <a:ea typeface="+mn-ea"/>
                        </a:rPr>
                        <a:t>4.45</a:t>
                      </a:r>
                      <a:endParaRPr lang="zh-CN" altLang="en-US" sz="1300" b="1" kern="100">
                        <a:effectLst/>
                        <a:latin typeface="+mn-ea"/>
                        <a:ea typeface="+mn-ea"/>
                      </a:endParaRPr>
                    </a:p>
                  </a:txBody>
                  <a:tcPr marL="61867" marR="61867" marT="41245" marB="41245" anchor="ctr"/>
                </a:tc>
                <a:tc>
                  <a:txBody>
                    <a:bodyPr/>
                    <a:lstStyle/>
                    <a:p>
                      <a:pPr marL="0" marR="0" algn="ctr">
                        <a:buNone/>
                      </a:pPr>
                      <a:r>
                        <a:rPr lang="en-US" altLang="zh-CN" sz="1300" b="1" kern="100" dirty="0">
                          <a:effectLst/>
                          <a:latin typeface="+mn-ea"/>
                          <a:ea typeface="+mn-ea"/>
                        </a:rPr>
                        <a:t>81.23</a:t>
                      </a:r>
                      <a:endParaRPr lang="zh-CN" altLang="en-US" sz="1300" b="1" kern="100" dirty="0">
                        <a:effectLst/>
                        <a:latin typeface="+mn-ea"/>
                        <a:ea typeface="+mn-ea"/>
                      </a:endParaRPr>
                    </a:p>
                  </a:txBody>
                  <a:tcPr marL="61867" marR="61867" marT="41245" marB="41245" anchor="b"/>
                </a:tc>
                <a:extLst>
                  <a:ext uri="{0D108BD9-81ED-4DB2-BD59-A6C34878D82A}">
                    <a16:rowId xmlns:a16="http://schemas.microsoft.com/office/drawing/2014/main" val="2988498809"/>
                  </a:ext>
                </a:extLst>
              </a:tr>
            </a:tbl>
          </a:graphicData>
        </a:graphic>
      </p:graphicFrame>
      <p:sp>
        <p:nvSpPr>
          <p:cNvPr id="9" name="文本框 8">
            <a:extLst>
              <a:ext uri="{FF2B5EF4-FFF2-40B4-BE49-F238E27FC236}">
                <a16:creationId xmlns:a16="http://schemas.microsoft.com/office/drawing/2014/main" id="{D6A25050-E9C7-34E9-9998-7F167AF321EB}"/>
              </a:ext>
            </a:extLst>
          </p:cNvPr>
          <p:cNvSpPr txBox="1"/>
          <p:nvPr/>
        </p:nvSpPr>
        <p:spPr>
          <a:xfrm>
            <a:off x="423110" y="1095579"/>
            <a:ext cx="2170602" cy="5262979"/>
          </a:xfrm>
          <a:prstGeom prst="rect">
            <a:avLst/>
          </a:prstGeom>
          <a:noFill/>
        </p:spPr>
        <p:txBody>
          <a:bodyPr wrap="square">
            <a:spAutoFit/>
          </a:bodyPr>
          <a:lstStyle/>
          <a:p>
            <a:pPr marL="66675" marR="0" indent="504000" algn="just">
              <a:buNone/>
            </a:pPr>
            <a:r>
              <a:rPr lang="zh-CN" altLang="en-US" sz="2400" kern="100" dirty="0">
                <a:effectLst/>
                <a:latin typeface="华文楷体" panose="02010600040101010101" pitchFamily="2" charset="-122"/>
                <a:ea typeface="华文楷体" panose="02010600040101010101" pitchFamily="2" charset="-122"/>
              </a:rPr>
              <a:t>我国</a:t>
            </a:r>
            <a:r>
              <a:rPr lang="en-US" altLang="zh-CN" sz="2400" kern="100" dirty="0">
                <a:effectLst/>
                <a:latin typeface="华文楷体" panose="02010600040101010101" pitchFamily="2" charset="-122"/>
                <a:ea typeface="华文楷体" panose="02010600040101010101" pitchFamily="2" charset="-122"/>
              </a:rPr>
              <a:t>2007</a:t>
            </a:r>
            <a:r>
              <a:rPr lang="zh-CN" altLang="en-US" sz="2400" kern="100" dirty="0">
                <a:effectLst/>
                <a:latin typeface="华文楷体" panose="02010600040101010101" pitchFamily="2" charset="-122"/>
                <a:ea typeface="华文楷体" panose="02010600040101010101" pitchFamily="2" charset="-122"/>
              </a:rPr>
              <a:t>年实施政府收支分类改革。因而，考察</a:t>
            </a:r>
            <a:r>
              <a:rPr lang="en-US" altLang="zh-CN" sz="2400" kern="100" dirty="0">
                <a:effectLst/>
                <a:latin typeface="华文楷体" panose="02010600040101010101" pitchFamily="2" charset="-122"/>
                <a:ea typeface="华文楷体" panose="02010600040101010101" pitchFamily="2" charset="-122"/>
              </a:rPr>
              <a:t>2007</a:t>
            </a:r>
            <a:r>
              <a:rPr lang="zh-CN" altLang="en-US" sz="2400" kern="100" dirty="0">
                <a:effectLst/>
                <a:latin typeface="华文楷体" panose="02010600040101010101" pitchFamily="2" charset="-122"/>
                <a:ea typeface="华文楷体" panose="02010600040101010101" pitchFamily="2" charset="-122"/>
              </a:rPr>
              <a:t>年后一般公共预算支出的主要项目占比。</a:t>
            </a:r>
            <a:endParaRPr lang="en-US" altLang="zh-CN" sz="2400" kern="100" dirty="0">
              <a:effectLst/>
              <a:latin typeface="华文楷体" panose="02010600040101010101" pitchFamily="2" charset="-122"/>
              <a:ea typeface="华文楷体" panose="02010600040101010101" pitchFamily="2" charset="-122"/>
            </a:endParaRPr>
          </a:p>
          <a:p>
            <a:pPr marL="66675" marR="0" indent="504000" algn="just">
              <a:buNone/>
            </a:pPr>
            <a:r>
              <a:rPr lang="zh-CN" altLang="en-US" sz="2400" kern="100" dirty="0">
                <a:effectLst/>
                <a:latin typeface="华文楷体" panose="02010600040101010101" pitchFamily="2" charset="-122"/>
                <a:ea typeface="华文楷体" panose="02010600040101010101" pitchFamily="2" charset="-122"/>
              </a:rPr>
              <a:t>表</a:t>
            </a:r>
            <a:r>
              <a:rPr lang="en-US" altLang="zh-CN" sz="2400" kern="100" dirty="0">
                <a:effectLst/>
                <a:latin typeface="华文楷体" panose="02010600040101010101" pitchFamily="2" charset="-122"/>
                <a:ea typeface="华文楷体" panose="02010600040101010101" pitchFamily="2" charset="-122"/>
              </a:rPr>
              <a:t>12-10</a:t>
            </a:r>
            <a:r>
              <a:rPr lang="zh-CN" altLang="en-US" sz="2400" kern="100" dirty="0">
                <a:effectLst/>
                <a:latin typeface="华文楷体" panose="02010600040101010101" pitchFamily="2" charset="-122"/>
                <a:ea typeface="华文楷体" panose="02010600040101010101" pitchFamily="2" charset="-122"/>
              </a:rPr>
              <a:t>显示：所列</a:t>
            </a:r>
            <a:r>
              <a:rPr lang="en-US" altLang="zh-CN" sz="2400" kern="100" dirty="0">
                <a:effectLst/>
                <a:latin typeface="华文楷体" panose="02010600040101010101" pitchFamily="2" charset="-122"/>
                <a:ea typeface="华文楷体" panose="02010600040101010101" pitchFamily="2" charset="-122"/>
              </a:rPr>
              <a:t>10</a:t>
            </a:r>
            <a:r>
              <a:rPr lang="zh-CN" altLang="en-US" sz="2400" kern="100" dirty="0">
                <a:effectLst/>
                <a:latin typeface="华文楷体" panose="02010600040101010101" pitchFamily="2" charset="-122"/>
                <a:ea typeface="华文楷体" panose="02010600040101010101" pitchFamily="2" charset="-122"/>
              </a:rPr>
              <a:t>类项目占狭义财政支出的比重合计，始终超过</a:t>
            </a:r>
            <a:r>
              <a:rPr lang="en-US" altLang="zh-CN" sz="2400" kern="100" dirty="0">
                <a:effectLst/>
                <a:latin typeface="华文楷体" panose="02010600040101010101" pitchFamily="2" charset="-122"/>
                <a:ea typeface="华文楷体" panose="02010600040101010101" pitchFamily="2" charset="-122"/>
              </a:rPr>
              <a:t>3/4</a:t>
            </a:r>
            <a:r>
              <a:rPr lang="zh-CN" altLang="en-US" sz="2400" kern="100" dirty="0">
                <a:latin typeface="华文楷体" panose="02010600040101010101" pitchFamily="2" charset="-122"/>
                <a:ea typeface="华文楷体" panose="02010600040101010101" pitchFamily="2" charset="-122"/>
              </a:rPr>
              <a:t>。</a:t>
            </a:r>
            <a:endParaRPr lang="zh-CN" altLang="en-US" sz="2400" kern="100" dirty="0">
              <a:effectLst/>
              <a:latin typeface="华文楷体" panose="02010600040101010101" pitchFamily="2" charset="-122"/>
              <a:ea typeface="华文楷体" panose="02010600040101010101" pitchFamily="2" charset="-122"/>
            </a:endParaRPr>
          </a:p>
        </p:txBody>
      </p:sp>
      <p:sp>
        <p:nvSpPr>
          <p:cNvPr id="13" name="文本框 12">
            <a:extLst>
              <a:ext uri="{FF2B5EF4-FFF2-40B4-BE49-F238E27FC236}">
                <a16:creationId xmlns:a16="http://schemas.microsoft.com/office/drawing/2014/main" id="{A1A81067-CCD9-CF4A-47B8-DAA613C2056A}"/>
              </a:ext>
            </a:extLst>
          </p:cNvPr>
          <p:cNvSpPr txBox="1"/>
          <p:nvPr/>
        </p:nvSpPr>
        <p:spPr>
          <a:xfrm>
            <a:off x="5174195" y="6288643"/>
            <a:ext cx="6205536" cy="369332"/>
          </a:xfrm>
          <a:prstGeom prst="rect">
            <a:avLst/>
          </a:prstGeom>
          <a:noFill/>
        </p:spPr>
        <p:txBody>
          <a:bodyPr wrap="square">
            <a:spAutoFit/>
          </a:bodyPr>
          <a:lstStyle/>
          <a:p>
            <a:pPr marL="0" marR="0" algn="just">
              <a:buNone/>
            </a:pPr>
            <a:r>
              <a:rPr lang="zh-CN" altLang="en-US" sz="1800" b="1" kern="100" dirty="0">
                <a:effectLst/>
                <a:latin typeface="宋体" panose="02010600030101010101" pitchFamily="2" charset="-122"/>
                <a:ea typeface="宋体" panose="02010600030101010101" pitchFamily="2" charset="-122"/>
              </a:rPr>
              <a:t>表</a:t>
            </a:r>
            <a:r>
              <a:rPr lang="en-US" altLang="zh-CN" sz="1800" b="1" kern="100" dirty="0">
                <a:effectLst/>
                <a:latin typeface="Times New Roman" panose="02020603050405020304" pitchFamily="18" charset="0"/>
              </a:rPr>
              <a:t>12</a:t>
            </a:r>
            <a:r>
              <a:rPr lang="en-US" altLang="zh-CN" sz="1800" b="1" kern="100" dirty="0">
                <a:effectLst/>
                <a:latin typeface="Times New Roman" panose="02020603050405020304" pitchFamily="18" charset="0"/>
                <a:ea typeface="宋体" panose="02010600030101010101" pitchFamily="2" charset="-122"/>
              </a:rPr>
              <a:t>-</a:t>
            </a:r>
            <a:r>
              <a:rPr lang="en-US" altLang="zh-CN" sz="1800" b="1" kern="100" dirty="0">
                <a:effectLst/>
                <a:latin typeface="Times New Roman" panose="02020603050405020304" pitchFamily="18" charset="0"/>
              </a:rPr>
              <a:t>10  </a:t>
            </a:r>
            <a:r>
              <a:rPr lang="zh-CN" altLang="en-US" sz="1800" b="1" kern="100" dirty="0">
                <a:effectLst/>
                <a:latin typeface="宋体" panose="02010600030101010101" pitchFamily="2" charset="-122"/>
                <a:ea typeface="宋体" panose="02010600030101010101" pitchFamily="2" charset="-122"/>
              </a:rPr>
              <a:t>中国狭义财政支出主要项目占比（</a:t>
            </a:r>
            <a:r>
              <a:rPr lang="en-US" altLang="zh-CN" sz="1800" b="1" kern="100" dirty="0">
                <a:effectLst/>
                <a:latin typeface="Times New Roman" panose="02020603050405020304" pitchFamily="18" charset="0"/>
                <a:ea typeface="宋体" panose="02010600030101010101" pitchFamily="2" charset="-122"/>
              </a:rPr>
              <a:t>%</a:t>
            </a:r>
            <a:r>
              <a:rPr lang="zh-CN" altLang="en-US" sz="1800" b="1" kern="100" dirty="0">
                <a:effectLst/>
                <a:latin typeface="宋体" panose="02010600030101010101" pitchFamily="2" charset="-122"/>
                <a:ea typeface="宋体" panose="02010600030101010101" pitchFamily="2" charset="-122"/>
              </a:rPr>
              <a:t>）</a:t>
            </a:r>
            <a:endParaRPr lang="zh-CN" altLang="en-US" sz="1800" kern="100" dirty="0">
              <a:effectLst/>
              <a:latin typeface="Times New Roman" panose="02020603050405020304" pitchFamily="18" charset="0"/>
            </a:endParaRPr>
          </a:p>
        </p:txBody>
      </p:sp>
    </p:spTree>
    <p:extLst>
      <p:ext uri="{BB962C8B-B14F-4D97-AF65-F5344CB8AC3E}">
        <p14:creationId xmlns:p14="http://schemas.microsoft.com/office/powerpoint/2010/main" val="27763666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a:extLst>
            <a:ext uri="{FF2B5EF4-FFF2-40B4-BE49-F238E27FC236}">
              <a16:creationId xmlns:a16="http://schemas.microsoft.com/office/drawing/2014/main" id="{47D8DE38-1A63-A8BB-CC82-B1E5F2A4833F}"/>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0880BC27-CE55-A1F7-BD45-175B0A7A9F9C}"/>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2F4AF8F2-80DB-0857-4B7A-8C27D4975A64}"/>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2CED3643-4628-A863-B77E-515B713ACB08}"/>
              </a:ext>
            </a:extLst>
          </p:cNvPr>
          <p:cNvSpPr txBox="1"/>
          <p:nvPr/>
        </p:nvSpPr>
        <p:spPr>
          <a:xfrm>
            <a:off x="609600" y="506896"/>
            <a:ext cx="4865265" cy="663949"/>
          </a:xfrm>
          <a:prstGeom prst="rect">
            <a:avLst/>
          </a:prstGeom>
        </p:spPr>
        <p:txBody>
          <a:bodyPr wrap="square">
            <a:noAutofit/>
          </a:bodyPr>
          <a:lstStyle/>
          <a:p>
            <a:pPr indent="252095" algn="just" defTabSz="266700">
              <a:lnSpc>
                <a:spcPct val="150000"/>
              </a:lnSpc>
              <a:spcBef>
                <a:spcPts val="700"/>
              </a:spcBef>
              <a:spcAft>
                <a:spcPct val="0"/>
              </a:spcAft>
            </a:pPr>
            <a:r>
              <a:rPr lang="en-US" sz="2400" dirty="0">
                <a:latin typeface="华文楷体" panose="02010600040101010101" charset="-122"/>
                <a:ea typeface="华文楷体" panose="02010600040101010101" charset="-122"/>
                <a:cs typeface="华文楷体" panose="02010600040101010101" charset="-122"/>
              </a:rPr>
              <a:t> </a:t>
            </a:r>
            <a:r>
              <a:rPr lang="en-US" sz="2400" dirty="0">
                <a:solidFill>
                  <a:schemeClr val="accent1"/>
                </a:solidFill>
                <a:latin typeface="华文楷体" panose="02010600040101010101" charset="-122"/>
                <a:ea typeface="华文楷体" panose="02010600040101010101" charset="-122"/>
                <a:cs typeface="华文楷体" panose="02010600040101010101" charset="-122"/>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rPr>
              <a:t>（二）狭义财政支出结构分析</a:t>
            </a:r>
          </a:p>
          <a:p>
            <a:pPr indent="252095" algn="just" defTabSz="266700">
              <a:lnSpc>
                <a:spcPct val="150000"/>
              </a:lnSpc>
              <a:spcBef>
                <a:spcPts val="700"/>
              </a:spcBef>
              <a:spcAft>
                <a:spcPct val="0"/>
              </a:spcAft>
            </a:pPr>
            <a:endPar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p:txBody>
      </p:sp>
      <p:sp>
        <p:nvSpPr>
          <p:cNvPr id="11" name="灯片编号占位符 6">
            <a:extLst>
              <a:ext uri="{FF2B5EF4-FFF2-40B4-BE49-F238E27FC236}">
                <a16:creationId xmlns:a16="http://schemas.microsoft.com/office/drawing/2014/main" id="{735C1C20-2A7D-28C7-9B82-40ADFBDB7C50}"/>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30</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5EF3CE3C-3ECB-017D-8C76-01557CDE88CA}"/>
              </a:ext>
            </a:extLst>
          </p:cNvPr>
          <p:cNvSpPr>
            <a:spLocks noChangeArrowheads="1"/>
          </p:cNvSpPr>
          <p:nvPr/>
        </p:nvSpPr>
        <p:spPr bwMode="auto">
          <a:xfrm>
            <a:off x="528216" y="-50539"/>
            <a:ext cx="5872584"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三、中国财政支出结构统计分析</a:t>
            </a:r>
          </a:p>
        </p:txBody>
      </p:sp>
      <p:pic>
        <p:nvPicPr>
          <p:cNvPr id="14338" name="Picture 2">
            <a:extLst>
              <a:ext uri="{FF2B5EF4-FFF2-40B4-BE49-F238E27FC236}">
                <a16:creationId xmlns:a16="http://schemas.microsoft.com/office/drawing/2014/main" id="{7EA406D9-8AD4-10BC-66D5-C194388B9D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5350" y="1082271"/>
            <a:ext cx="7372350" cy="5101171"/>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a:extLst>
              <a:ext uri="{FF2B5EF4-FFF2-40B4-BE49-F238E27FC236}">
                <a16:creationId xmlns:a16="http://schemas.microsoft.com/office/drawing/2014/main" id="{F3D7A2C7-80D5-D330-560B-ED03DC6FDF07}"/>
              </a:ext>
            </a:extLst>
          </p:cNvPr>
          <p:cNvSpPr txBox="1"/>
          <p:nvPr/>
        </p:nvSpPr>
        <p:spPr>
          <a:xfrm>
            <a:off x="609600" y="1170845"/>
            <a:ext cx="3786609" cy="5628720"/>
          </a:xfrm>
          <a:prstGeom prst="rect">
            <a:avLst/>
          </a:prstGeom>
          <a:noFill/>
        </p:spPr>
        <p:txBody>
          <a:bodyPr wrap="square">
            <a:spAutoFit/>
          </a:bodyPr>
          <a:lstStyle/>
          <a:p>
            <a:pPr marL="0" marR="0" indent="540000" algn="just">
              <a:buNone/>
            </a:pPr>
            <a:r>
              <a:rPr lang="zh-CN" altLang="en-US" sz="2400" kern="100" dirty="0">
                <a:effectLst/>
                <a:latin typeface="华文楷体" panose="02010600040101010101" pitchFamily="2" charset="-122"/>
                <a:ea typeface="华文楷体" panose="02010600040101010101" pitchFamily="2" charset="-122"/>
              </a:rPr>
              <a:t>改革开放以来，中央政府与地方政府在狭义财政支出中所占比重发生显著变化。图</a:t>
            </a:r>
            <a:r>
              <a:rPr lang="en-US" altLang="zh-CN" sz="2400" kern="100" dirty="0">
                <a:effectLst/>
                <a:latin typeface="华文楷体" panose="02010600040101010101" pitchFamily="2" charset="-122"/>
                <a:ea typeface="华文楷体" panose="02010600040101010101" pitchFamily="2" charset="-122"/>
              </a:rPr>
              <a:t>12-4</a:t>
            </a:r>
            <a:r>
              <a:rPr lang="zh-CN" altLang="en-US" sz="2400" kern="100" dirty="0">
                <a:effectLst/>
                <a:latin typeface="华文楷体" panose="02010600040101010101" pitchFamily="2" charset="-122"/>
                <a:ea typeface="华文楷体" panose="02010600040101010101" pitchFamily="2" charset="-122"/>
              </a:rPr>
              <a:t>显示：改革开放后，中央财政支出占比显著下降；</a:t>
            </a:r>
            <a:r>
              <a:rPr lang="en-US" altLang="zh-CN" sz="2400" kern="100" dirty="0">
                <a:effectLst/>
                <a:latin typeface="华文楷体" panose="02010600040101010101" pitchFamily="2" charset="-122"/>
                <a:ea typeface="华文楷体" panose="02010600040101010101" pitchFamily="2" charset="-122"/>
              </a:rPr>
              <a:t>1978-1984</a:t>
            </a:r>
            <a:r>
              <a:rPr lang="zh-CN" altLang="en-US" sz="2400" kern="100" dirty="0">
                <a:effectLst/>
                <a:latin typeface="华文楷体" panose="02010600040101010101" pitchFamily="2" charset="-122"/>
                <a:ea typeface="华文楷体" panose="02010600040101010101" pitchFamily="2" charset="-122"/>
              </a:rPr>
              <a:t>年基本高于</a:t>
            </a:r>
            <a:r>
              <a:rPr lang="en-US" altLang="zh-CN" sz="2400" kern="100" dirty="0">
                <a:effectLst/>
                <a:latin typeface="华文楷体" panose="02010600040101010101" pitchFamily="2" charset="-122"/>
                <a:ea typeface="华文楷体" panose="02010600040101010101" pitchFamily="2" charset="-122"/>
              </a:rPr>
              <a:t>50%</a:t>
            </a:r>
            <a:r>
              <a:rPr lang="zh-CN" altLang="en-US" sz="2400" kern="100" dirty="0">
                <a:effectLst/>
                <a:latin typeface="华文楷体" panose="02010600040101010101" pitchFamily="2" charset="-122"/>
                <a:ea typeface="华文楷体" panose="02010600040101010101" pitchFamily="2" charset="-122"/>
              </a:rPr>
              <a:t>；</a:t>
            </a:r>
            <a:r>
              <a:rPr lang="en-US" altLang="zh-CN" sz="2400" kern="100" dirty="0">
                <a:effectLst/>
                <a:latin typeface="华文楷体" panose="02010600040101010101" pitchFamily="2" charset="-122"/>
                <a:ea typeface="华文楷体" panose="02010600040101010101" pitchFamily="2" charset="-122"/>
              </a:rPr>
              <a:t>20</a:t>
            </a:r>
            <a:r>
              <a:rPr lang="zh-CN" altLang="en-US" sz="2400" kern="100" dirty="0">
                <a:effectLst/>
                <a:latin typeface="华文楷体" panose="02010600040101010101" pitchFamily="2" charset="-122"/>
                <a:ea typeface="华文楷体" panose="02010600040101010101" pitchFamily="2" charset="-122"/>
              </a:rPr>
              <a:t>世纪</a:t>
            </a:r>
            <a:r>
              <a:rPr lang="en-US" altLang="zh-CN" sz="2400" kern="100" dirty="0">
                <a:effectLst/>
                <a:latin typeface="华文楷体" panose="02010600040101010101" pitchFamily="2" charset="-122"/>
                <a:ea typeface="华文楷体" panose="02010600040101010101" pitchFamily="2" charset="-122"/>
              </a:rPr>
              <a:t>90</a:t>
            </a:r>
            <a:r>
              <a:rPr lang="zh-CN" altLang="en-US" sz="2400" kern="100" dirty="0">
                <a:effectLst/>
                <a:latin typeface="华文楷体" panose="02010600040101010101" pitchFamily="2" charset="-122"/>
                <a:ea typeface="华文楷体" panose="02010600040101010101" pitchFamily="2" charset="-122"/>
              </a:rPr>
              <a:t>年代，地方财政支出占比随城市经济改革明显提高，中央财政支出占比降至</a:t>
            </a:r>
            <a:r>
              <a:rPr lang="en-US" altLang="zh-CN" sz="2400" kern="100" dirty="0">
                <a:effectLst/>
                <a:latin typeface="华文楷体" panose="02010600040101010101" pitchFamily="2" charset="-122"/>
                <a:ea typeface="华文楷体" panose="02010600040101010101" pitchFamily="2" charset="-122"/>
              </a:rPr>
              <a:t>30%</a:t>
            </a:r>
            <a:r>
              <a:rPr lang="zh-CN" altLang="en-US" sz="2400" kern="100" dirty="0">
                <a:effectLst/>
                <a:latin typeface="华文楷体" panose="02010600040101010101" pitchFamily="2" charset="-122"/>
                <a:ea typeface="华文楷体" panose="02010600040101010101" pitchFamily="2" charset="-122"/>
              </a:rPr>
              <a:t>左右；</a:t>
            </a:r>
            <a:r>
              <a:rPr lang="en-US" altLang="zh-CN" sz="2400" kern="100" dirty="0">
                <a:effectLst/>
                <a:latin typeface="华文楷体" panose="02010600040101010101" pitchFamily="2" charset="-122"/>
                <a:ea typeface="华文楷体" panose="02010600040101010101" pitchFamily="2" charset="-122"/>
              </a:rPr>
              <a:t>2004</a:t>
            </a:r>
            <a:r>
              <a:rPr lang="zh-CN" altLang="en-US" sz="2400" kern="100" dirty="0">
                <a:effectLst/>
                <a:latin typeface="华文楷体" panose="02010600040101010101" pitchFamily="2" charset="-122"/>
                <a:ea typeface="华文楷体" panose="02010600040101010101" pitchFamily="2" charset="-122"/>
              </a:rPr>
              <a:t>年后中央财政支出占比再次快速下降，</a:t>
            </a:r>
            <a:r>
              <a:rPr lang="en-US" altLang="zh-CN" sz="2400" kern="100" dirty="0">
                <a:effectLst/>
                <a:latin typeface="华文楷体" panose="02010600040101010101" pitchFamily="2" charset="-122"/>
                <a:ea typeface="华文楷体" panose="02010600040101010101" pitchFamily="2" charset="-122"/>
              </a:rPr>
              <a:t>2011</a:t>
            </a:r>
            <a:r>
              <a:rPr lang="zh-CN" altLang="en-US" sz="2400" kern="100" dirty="0">
                <a:effectLst/>
                <a:latin typeface="华文楷体" panose="02010600040101010101" pitchFamily="2" charset="-122"/>
                <a:ea typeface="华文楷体" panose="02010600040101010101" pitchFamily="2" charset="-122"/>
              </a:rPr>
              <a:t>年降到</a:t>
            </a:r>
            <a:r>
              <a:rPr lang="en-US" altLang="zh-CN" sz="2400" kern="100" dirty="0">
                <a:effectLst/>
                <a:latin typeface="华文楷体" panose="02010600040101010101" pitchFamily="2" charset="-122"/>
                <a:ea typeface="华文楷体" panose="02010600040101010101" pitchFamily="2" charset="-122"/>
              </a:rPr>
              <a:t>15%</a:t>
            </a:r>
            <a:r>
              <a:rPr lang="zh-CN" altLang="en-US" sz="2400" kern="100" dirty="0">
                <a:effectLst/>
                <a:latin typeface="华文楷体" panose="02010600040101010101" pitchFamily="2" charset="-122"/>
                <a:ea typeface="华文楷体" panose="02010600040101010101" pitchFamily="2" charset="-122"/>
              </a:rPr>
              <a:t>，随后稳定在这一水平。</a:t>
            </a:r>
          </a:p>
          <a:p>
            <a:pPr marL="0" marR="0" indent="304800" algn="just">
              <a:lnSpc>
                <a:spcPct val="150000"/>
              </a:lnSpc>
              <a:buNone/>
            </a:pPr>
            <a:r>
              <a:rPr lang="zh-CN" altLang="en-US" sz="1800" kern="100" dirty="0">
                <a:effectLst/>
                <a:latin typeface="Times New Roman" panose="02020603050405020304" pitchFamily="18" charset="0"/>
              </a:rPr>
              <a:t> </a:t>
            </a:r>
            <a:endParaRPr lang="zh-CN" altLang="en-US" sz="1400" kern="100" dirty="0">
              <a:effectLst/>
              <a:latin typeface="Times New Roman" panose="02020603050405020304" pitchFamily="18" charset="0"/>
            </a:endParaRPr>
          </a:p>
        </p:txBody>
      </p:sp>
      <p:sp>
        <p:nvSpPr>
          <p:cNvPr id="8" name="文本框 7">
            <a:extLst>
              <a:ext uri="{FF2B5EF4-FFF2-40B4-BE49-F238E27FC236}">
                <a16:creationId xmlns:a16="http://schemas.microsoft.com/office/drawing/2014/main" id="{72D44410-7DB4-BBAC-A73B-0F91C346D2C7}"/>
              </a:ext>
            </a:extLst>
          </p:cNvPr>
          <p:cNvSpPr txBox="1"/>
          <p:nvPr/>
        </p:nvSpPr>
        <p:spPr>
          <a:xfrm>
            <a:off x="5516672" y="6183442"/>
            <a:ext cx="6172200" cy="369332"/>
          </a:xfrm>
          <a:prstGeom prst="rect">
            <a:avLst/>
          </a:prstGeom>
          <a:noFill/>
        </p:spPr>
        <p:txBody>
          <a:bodyPr wrap="square">
            <a:spAutoFit/>
          </a:bodyPr>
          <a:lstStyle/>
          <a:p>
            <a:pPr marL="0" marR="0" algn="ctr">
              <a:spcAft>
                <a:spcPts val="780"/>
              </a:spcAft>
              <a:buNone/>
            </a:pPr>
            <a:r>
              <a:rPr lang="zh-CN" altLang="en-US" sz="1800" b="1" kern="100" dirty="0">
                <a:effectLst/>
                <a:latin typeface="宋体" panose="02010600030101010101" pitchFamily="2" charset="-122"/>
                <a:ea typeface="宋体" panose="02010600030101010101" pitchFamily="2" charset="-122"/>
              </a:rPr>
              <a:t>图</a:t>
            </a:r>
            <a:r>
              <a:rPr lang="en-US" altLang="zh-CN" sz="1800" b="1" kern="100" dirty="0">
                <a:effectLst/>
                <a:latin typeface="Times New Roman" panose="02020603050405020304" pitchFamily="18" charset="0"/>
                <a:ea typeface="宋体" panose="02010600030101010101" pitchFamily="2" charset="-122"/>
              </a:rPr>
              <a:t>1</a:t>
            </a:r>
            <a:r>
              <a:rPr lang="en-US" altLang="zh-CN" sz="1800" b="1" kern="100" dirty="0">
                <a:effectLst/>
                <a:latin typeface="Times New Roman" panose="02020603050405020304" pitchFamily="18" charset="0"/>
              </a:rPr>
              <a:t>2-4  </a:t>
            </a:r>
            <a:r>
              <a:rPr lang="zh-CN" altLang="en-US" sz="1800" b="1" kern="100" dirty="0">
                <a:effectLst/>
                <a:latin typeface="宋体" panose="02010600030101010101" pitchFamily="2" charset="-122"/>
                <a:ea typeface="宋体" panose="02010600030101010101" pitchFamily="2" charset="-122"/>
              </a:rPr>
              <a:t>改革开放以来狭义财政支出的中央政府占比</a:t>
            </a:r>
            <a:endParaRPr lang="zh-CN" altLang="en-US" sz="1800" kern="100" dirty="0">
              <a:effectLst/>
              <a:latin typeface="Times New Roman" panose="02020603050405020304" pitchFamily="18" charset="0"/>
            </a:endParaRPr>
          </a:p>
        </p:txBody>
      </p:sp>
    </p:spTree>
    <p:extLst>
      <p:ext uri="{BB962C8B-B14F-4D97-AF65-F5344CB8AC3E}">
        <p14:creationId xmlns:p14="http://schemas.microsoft.com/office/powerpoint/2010/main" val="260998029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31</a:t>
            </a:fld>
            <a:endParaRPr lang="zh-CN" altLang="en-US" sz="2000" dirty="0">
              <a:solidFill>
                <a:schemeClr val="tx1"/>
              </a:solidFill>
            </a:endParaRPr>
          </a:p>
        </p:txBody>
      </p:sp>
      <p:sp>
        <p:nvSpPr>
          <p:cNvPr id="6" name="Rectangle 4"/>
          <p:cNvSpPr>
            <a:spLocks noGrp="1" noChangeArrowheads="1"/>
          </p:cNvSpPr>
          <p:nvPr/>
        </p:nvSpPr>
        <p:spPr>
          <a:xfrm>
            <a:off x="1617450" y="682931"/>
            <a:ext cx="7575536"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四节 财政调控统计分析</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7" name="Rectangle 9"/>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一、中国财政收支平衡统计分析</a:t>
            </a:r>
            <a:endParaRPr lang="en-US" altLang="zh-CN"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endParaRPr>
          </a:p>
          <a:p>
            <a:pPr algn="l">
              <a:lnSpc>
                <a:spcPct val="150000"/>
              </a:lnSpc>
            </a:pP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二、中国财政政策调控效果分析</a:t>
            </a:r>
            <a:b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br>
            <a:endPar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957684" y="800100"/>
            <a:ext cx="11084456" cy="5581650"/>
          </a:xfrm>
          <a:prstGeom prst="rect">
            <a:avLst/>
          </a:prstGeom>
        </p:spPr>
        <p:txBody>
          <a:bodyPr wrap="square">
            <a:noAutofit/>
          </a:bodyPr>
          <a:lstStyle/>
          <a:p>
            <a:pPr indent="252095" algn="just" defTabSz="266700">
              <a:lnSpc>
                <a:spcPct val="150000"/>
              </a:lnSpc>
              <a:spcBef>
                <a:spcPts val="700"/>
              </a:spcBef>
              <a:spcAft>
                <a:spcPct val="0"/>
              </a:spcAft>
            </a:pPr>
            <a:r>
              <a:rPr lang="en-US" sz="2400" dirty="0">
                <a:latin typeface="Times New Roman" panose="02020603050405020304" pitchFamily="18" charset="0"/>
                <a:ea typeface="华文楷体" panose="02010600040101010101" charset="-122"/>
                <a:cs typeface="Times New Roman" panose="02020603050405020304" pitchFamily="18" charset="0"/>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rPr>
              <a:t>（一）财政收支平衡概念</a:t>
            </a:r>
            <a:endPar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576000">
              <a:lnSpc>
                <a:spcPct val="150000"/>
              </a:lnSpc>
            </a:pPr>
            <a:r>
              <a:rPr lang="zh-CN" altLang="en-US" sz="2400" dirty="0">
                <a:latin typeface="华文楷体" panose="02010600040101010101" pitchFamily="2" charset="-122"/>
                <a:ea typeface="华文楷体" panose="02010600040101010101" pitchFamily="2" charset="-122"/>
              </a:rPr>
              <a:t>财政收入与财政支出的数量关系有三种：收大于支、支大于收、收支相等。严格而言，只有第三种为收支平衡，前两种均属收支失衡。然而，收支相等的理想状态既不可能实现，也无追求必要。稳妥起见，可将“收大于支、略有结余”视为财政收支平衡（吕光明，</a:t>
            </a:r>
            <a:r>
              <a:rPr lang="en-US" altLang="zh-CN" sz="2400" dirty="0">
                <a:latin typeface="华文楷体" panose="02010600040101010101" pitchFamily="2" charset="-122"/>
                <a:ea typeface="华文楷体" panose="02010600040101010101" pitchFamily="2" charset="-122"/>
              </a:rPr>
              <a:t>2016</a:t>
            </a:r>
            <a:r>
              <a:rPr lang="zh-CN" altLang="en-US" sz="2400" dirty="0">
                <a:latin typeface="华文楷体" panose="02010600040101010101" pitchFamily="2" charset="-122"/>
                <a:ea typeface="华文楷体" panose="02010600040101010101" pitchFamily="2" charset="-122"/>
              </a:rPr>
              <a:t>）。从可行性角度，财政收支平衡应视为财政收支差额与差率处于合理可控范围。</a:t>
            </a:r>
          </a:p>
          <a:p>
            <a:pPr indent="576000">
              <a:lnSpc>
                <a:spcPct val="150000"/>
              </a:lnSpc>
            </a:pPr>
            <a:r>
              <a:rPr lang="zh-CN" altLang="en-US" sz="2400" dirty="0">
                <a:latin typeface="华文楷体" panose="02010600040101010101" pitchFamily="2" charset="-122"/>
                <a:ea typeface="华文楷体" panose="02010600040101010101" pitchFamily="2" charset="-122"/>
              </a:rPr>
              <a:t>财政收支平衡，背后反映政府部门与居民部门、企业部门之间的关系，反映各阶层的利益关系，反映中央与地方、各地区、各部门之间的利益关系。财政收支平衡意味着财政分配与物资分配相适应，其不仅是宏观经济运行的内在目标，对促进增长、保障就业、稳定物价、促进国民经济持续健康发展均至关重要。</a:t>
            </a:r>
          </a:p>
          <a:p>
            <a:pPr indent="576000" algn="just" defTabSz="266700">
              <a:lnSpc>
                <a:spcPct val="150000"/>
              </a:lnSpc>
              <a:spcBef>
                <a:spcPts val="700"/>
              </a:spcBef>
              <a:spcAft>
                <a:spcPct val="0"/>
              </a:spcAft>
            </a:pPr>
            <a:endParaRPr lang="zh-CN" altLang="en-US" sz="2400"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1"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32</a:t>
            </a:fld>
            <a:endParaRPr lang="zh-CN" altLang="en-US" sz="2000" dirty="0">
              <a:solidFill>
                <a:schemeClr val="tx1"/>
              </a:solidFill>
            </a:endParaRPr>
          </a:p>
        </p:txBody>
      </p:sp>
      <p:sp>
        <p:nvSpPr>
          <p:cNvPr id="12" name="Rectangle 4" descr="浅色上对角线"/>
          <p:cNvSpPr>
            <a:spLocks noChangeArrowheads="1"/>
          </p:cNvSpPr>
          <p:nvPr/>
        </p:nvSpPr>
        <p:spPr bwMode="auto">
          <a:xfrm>
            <a:off x="861591" y="107576"/>
            <a:ext cx="5637180"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一、中国财政收支平衡统计分析</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anim calcmode="lin" valueType="num">
                                      <p:cBhvr additive="base">
                                        <p:cTn id="1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477424-8638-1D70-EF0D-4680A5D6FE27}"/>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AA0AB6E3-5879-FF7A-3F5D-244F00A433D0}"/>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0A46F085-00C4-6870-FCC7-BE7DB672FFFD}"/>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41AF2623-1438-1E46-5439-66351CC6B3BE}"/>
              </a:ext>
            </a:extLst>
          </p:cNvPr>
          <p:cNvSpPr txBox="1"/>
          <p:nvPr/>
        </p:nvSpPr>
        <p:spPr>
          <a:xfrm>
            <a:off x="723900" y="683539"/>
            <a:ext cx="11468100" cy="3810953"/>
          </a:xfrm>
          <a:prstGeom prst="rect">
            <a:avLst/>
          </a:prstGeom>
        </p:spPr>
        <p:txBody>
          <a:bodyPr wrap="square">
            <a:noAutofit/>
          </a:bodyPr>
          <a:lstStyle/>
          <a:p>
            <a:pPr indent="252095" algn="just" defTabSz="266700">
              <a:lnSpc>
                <a:spcPct val="150000"/>
              </a:lnSpc>
              <a:spcBef>
                <a:spcPts val="700"/>
              </a:spcBef>
              <a:spcAft>
                <a:spcPct val="0"/>
              </a:spcAft>
            </a:pPr>
            <a:r>
              <a:rPr lang="en-US" sz="2400" dirty="0">
                <a:latin typeface="Times New Roman" panose="02020603050405020304" pitchFamily="18" charset="0"/>
                <a:ea typeface="华文楷体" panose="02010600040101010101" charset="-122"/>
                <a:cs typeface="Times New Roman" panose="02020603050405020304" pitchFamily="18" charset="0"/>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rPr>
              <a:t>（二）财政收支差额计算</a:t>
            </a:r>
            <a:endPar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r>
              <a:rPr lang="zh-CN" altLang="en-US" sz="2400" dirty="0">
                <a:latin typeface="华文楷体" panose="02010600040101010101" pitchFamily="2" charset="-122"/>
                <a:ea typeface="华文楷体" panose="02010600040101010101" pitchFamily="2" charset="-122"/>
              </a:rPr>
              <a:t>财政收支差额是反映财政收支平衡的核心指标，常用公式为：</a:t>
            </a:r>
            <a:endParaRPr lang="en-US" altLang="zh-CN" sz="2400" dirty="0">
              <a:latin typeface="华文楷体" panose="02010600040101010101" pitchFamily="2" charset="-122"/>
              <a:ea typeface="华文楷体" panose="02010600040101010101" pitchFamily="2" charset="-122"/>
            </a:endParaRPr>
          </a:p>
          <a:p>
            <a:endParaRPr lang="en-US" altLang="zh-CN" sz="2400" dirty="0">
              <a:latin typeface="华文楷体" panose="02010600040101010101" pitchFamily="2" charset="-122"/>
              <a:ea typeface="华文楷体" panose="02010600040101010101" pitchFamily="2" charset="-122"/>
            </a:endParaRPr>
          </a:p>
          <a:p>
            <a:endParaRPr lang="en-US" altLang="zh-CN" sz="2400" dirty="0">
              <a:latin typeface="华文楷体" panose="02010600040101010101" pitchFamily="2" charset="-122"/>
              <a:ea typeface="华文楷体" panose="02010600040101010101" pitchFamily="2" charset="-122"/>
            </a:endParaRPr>
          </a:p>
          <a:p>
            <a:endParaRPr lang="en-US" altLang="zh-CN" sz="2400" dirty="0">
              <a:latin typeface="华文楷体" panose="02010600040101010101" pitchFamily="2" charset="-122"/>
              <a:ea typeface="华文楷体" panose="02010600040101010101" pitchFamily="2" charset="-122"/>
            </a:endParaRPr>
          </a:p>
          <a:p>
            <a:endParaRPr lang="en-US" altLang="zh-CN" sz="2400" dirty="0">
              <a:latin typeface="华文楷体" panose="02010600040101010101" pitchFamily="2" charset="-122"/>
              <a:ea typeface="华文楷体" panose="02010600040101010101" pitchFamily="2" charset="-122"/>
            </a:endParaRPr>
          </a:p>
          <a:p>
            <a:endParaRPr lang="en-US" altLang="zh-CN" sz="2400" dirty="0">
              <a:latin typeface="华文楷体" panose="02010600040101010101" pitchFamily="2" charset="-122"/>
              <a:ea typeface="华文楷体" panose="02010600040101010101" pitchFamily="2" charset="-122"/>
            </a:endParaRPr>
          </a:p>
          <a:p>
            <a:endParaRPr lang="en-US" altLang="zh-CN" sz="2400" dirty="0">
              <a:latin typeface="华文楷体" panose="02010600040101010101" pitchFamily="2" charset="-122"/>
              <a:ea typeface="华文楷体" panose="02010600040101010101" pitchFamily="2" charset="-122"/>
            </a:endParaRPr>
          </a:p>
          <a:p>
            <a:endParaRPr lang="en-US" altLang="zh-CN" sz="2400" dirty="0">
              <a:latin typeface="华文楷体" panose="02010600040101010101" pitchFamily="2" charset="-122"/>
              <a:ea typeface="华文楷体" panose="02010600040101010101" pitchFamily="2" charset="-122"/>
            </a:endParaRPr>
          </a:p>
          <a:p>
            <a:r>
              <a:rPr lang="zh-CN" altLang="en-US" sz="2400" dirty="0">
                <a:latin typeface="华文楷体" panose="02010600040101010101" pitchFamily="2" charset="-122"/>
                <a:ea typeface="华文楷体" panose="02010600040101010101" pitchFamily="2" charset="-122"/>
              </a:rPr>
              <a:t>现代经济中，财政支出大于财政收入为常态，财政收支差额通常为赤字。为加强中央预算管理，</a:t>
            </a:r>
            <a:r>
              <a:rPr lang="en-US" altLang="zh-CN" sz="2400" dirty="0">
                <a:latin typeface="华文楷体" panose="02010600040101010101" pitchFamily="2" charset="-122"/>
                <a:ea typeface="华文楷体" panose="02010600040101010101" pitchFamily="2" charset="-122"/>
              </a:rPr>
              <a:t>2006</a:t>
            </a:r>
            <a:r>
              <a:rPr lang="zh-CN" altLang="en-US" sz="2400" dirty="0">
                <a:latin typeface="华文楷体" panose="02010600040101010101" pitchFamily="2" charset="-122"/>
                <a:ea typeface="华文楷体" panose="02010600040101010101" pitchFamily="2" charset="-122"/>
              </a:rPr>
              <a:t>年我国设立中央预算稳定调节基金。据此，财政赤字公式改为：</a:t>
            </a:r>
          </a:p>
          <a:p>
            <a:r>
              <a:rPr lang="zh-CN" altLang="en-US" sz="2400" b="1" dirty="0">
                <a:solidFill>
                  <a:schemeClr val="accent1"/>
                </a:solidFill>
                <a:latin typeface="华文楷体" panose="02010600040101010101" pitchFamily="2" charset="-122"/>
                <a:ea typeface="华文楷体" panose="02010600040101010101" pitchFamily="2" charset="-122"/>
              </a:rPr>
              <a:t>财政赤字＝（全国一般公共预算收入＋全国财政调入资金及使用结转结余）</a:t>
            </a:r>
          </a:p>
          <a:p>
            <a:r>
              <a:rPr lang="zh-CN" altLang="en-US" sz="2400" b="1" dirty="0">
                <a:solidFill>
                  <a:schemeClr val="accent1"/>
                </a:solidFill>
                <a:latin typeface="华文楷体" panose="02010600040101010101" pitchFamily="2" charset="-122"/>
                <a:ea typeface="华文楷体" panose="02010600040101010101" pitchFamily="2" charset="-122"/>
              </a:rPr>
              <a:t>－（全国一般公共预算支出＋补充中央预算稳定调节基金）   （</a:t>
            </a:r>
            <a:r>
              <a:rPr lang="en-US" altLang="zh-CN" sz="2400" b="1" dirty="0">
                <a:solidFill>
                  <a:schemeClr val="accent1"/>
                </a:solidFill>
                <a:latin typeface="华文楷体" panose="02010600040101010101" pitchFamily="2" charset="-122"/>
                <a:ea typeface="华文楷体" panose="02010600040101010101" pitchFamily="2" charset="-122"/>
              </a:rPr>
              <a:t>12.3</a:t>
            </a:r>
            <a:r>
              <a:rPr lang="zh-CN" altLang="en-US" sz="2400" b="1" dirty="0">
                <a:solidFill>
                  <a:schemeClr val="accent1"/>
                </a:solidFill>
                <a:latin typeface="华文楷体" panose="02010600040101010101" pitchFamily="2" charset="-122"/>
                <a:ea typeface="华文楷体" panose="02010600040101010101" pitchFamily="2" charset="-122"/>
              </a:rPr>
              <a:t>）</a:t>
            </a:r>
            <a:endParaRPr lang="en-US" altLang="zh-CN" sz="2400" b="1" dirty="0">
              <a:solidFill>
                <a:schemeClr val="accent1"/>
              </a:solidFill>
              <a:latin typeface="华文楷体" panose="02010600040101010101" pitchFamily="2" charset="-122"/>
              <a:ea typeface="华文楷体" panose="02010600040101010101" pitchFamily="2" charset="-122"/>
            </a:endParaRPr>
          </a:p>
          <a:p>
            <a:endParaRPr lang="zh-CN" altLang="en-US" sz="2400" b="1" dirty="0">
              <a:solidFill>
                <a:schemeClr val="accent1"/>
              </a:solidFill>
              <a:latin typeface="华文楷体" panose="02010600040101010101" pitchFamily="2" charset="-122"/>
              <a:ea typeface="华文楷体" panose="02010600040101010101" pitchFamily="2" charset="-122"/>
            </a:endParaRPr>
          </a:p>
        </p:txBody>
      </p:sp>
      <p:sp>
        <p:nvSpPr>
          <p:cNvPr id="11" name="灯片编号占位符 6">
            <a:extLst>
              <a:ext uri="{FF2B5EF4-FFF2-40B4-BE49-F238E27FC236}">
                <a16:creationId xmlns:a16="http://schemas.microsoft.com/office/drawing/2014/main" id="{7173E545-3B56-1648-6615-00FD75F53422}"/>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33</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1269ACF8-C2E5-9A95-9E41-A85BAE8A2F83}"/>
              </a:ext>
            </a:extLst>
          </p:cNvPr>
          <p:cNvSpPr>
            <a:spLocks noChangeArrowheads="1"/>
          </p:cNvSpPr>
          <p:nvPr/>
        </p:nvSpPr>
        <p:spPr bwMode="auto">
          <a:xfrm>
            <a:off x="861591" y="107576"/>
            <a:ext cx="5637180"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一、中国财政收支平衡统计分析</a:t>
            </a:r>
          </a:p>
        </p:txBody>
      </p:sp>
      <p:sp>
        <p:nvSpPr>
          <p:cNvPr id="4" name="文本框 3">
            <a:extLst>
              <a:ext uri="{FF2B5EF4-FFF2-40B4-BE49-F238E27FC236}">
                <a16:creationId xmlns:a16="http://schemas.microsoft.com/office/drawing/2014/main" id="{33540D09-7C46-DA0A-D738-35AD873BC04E}"/>
              </a:ext>
            </a:extLst>
          </p:cNvPr>
          <p:cNvSpPr txBox="1"/>
          <p:nvPr/>
        </p:nvSpPr>
        <p:spPr>
          <a:xfrm>
            <a:off x="668356" y="1727938"/>
            <a:ext cx="11385447" cy="1200329"/>
          </a:xfrm>
          <a:prstGeom prst="rect">
            <a:avLst/>
          </a:prstGeom>
          <a:noFill/>
        </p:spPr>
        <p:txBody>
          <a:bodyPr wrap="square" rtlCol="0">
            <a:spAutoFit/>
          </a:bodyPr>
          <a:lstStyle/>
          <a:p>
            <a:r>
              <a:rPr lang="zh-CN" altLang="en-US" sz="2400" b="1" dirty="0">
                <a:solidFill>
                  <a:schemeClr val="accent1"/>
                </a:solidFill>
                <a:latin typeface="华文楷体" panose="02010600040101010101" pitchFamily="2" charset="-122"/>
                <a:ea typeface="华文楷体" panose="02010600040101010101" pitchFamily="2" charset="-122"/>
              </a:rPr>
              <a:t>财政收支差额</a:t>
            </a:r>
            <a:r>
              <a:rPr lang="en-US" altLang="zh-CN" sz="2400" b="1" dirty="0">
                <a:solidFill>
                  <a:schemeClr val="accent1"/>
                </a:solidFill>
                <a:latin typeface="华文楷体" panose="02010600040101010101" pitchFamily="2" charset="-122"/>
                <a:ea typeface="华文楷体" panose="02010600040101010101" pitchFamily="2" charset="-122"/>
              </a:rPr>
              <a:t>=</a:t>
            </a:r>
            <a:r>
              <a:rPr lang="zh-CN" altLang="en-US" sz="2400" b="1" dirty="0">
                <a:solidFill>
                  <a:schemeClr val="accent1"/>
                </a:solidFill>
                <a:latin typeface="华文楷体" panose="02010600040101010101" pitchFamily="2" charset="-122"/>
                <a:ea typeface="华文楷体" panose="02010600040101010101" pitchFamily="2" charset="-122"/>
              </a:rPr>
              <a:t>（财政经常收入</a:t>
            </a:r>
            <a:r>
              <a:rPr lang="en-US" altLang="zh-CN" sz="2400" b="1" dirty="0">
                <a:solidFill>
                  <a:schemeClr val="accent1"/>
                </a:solidFill>
                <a:latin typeface="华文楷体" panose="02010600040101010101" pitchFamily="2" charset="-122"/>
                <a:ea typeface="华文楷体" panose="02010600040101010101" pitchFamily="2" charset="-122"/>
              </a:rPr>
              <a:t>+</a:t>
            </a:r>
            <a:r>
              <a:rPr lang="zh-CN" altLang="en-US" sz="2400" b="1" dirty="0">
                <a:solidFill>
                  <a:schemeClr val="accent1"/>
                </a:solidFill>
                <a:latin typeface="华文楷体" panose="02010600040101010101" pitchFamily="2" charset="-122"/>
                <a:ea typeface="华文楷体" panose="02010600040101010101" pitchFamily="2" charset="-122"/>
              </a:rPr>
              <a:t>债务收入）－（财政经常支出</a:t>
            </a:r>
            <a:r>
              <a:rPr lang="en-US" altLang="zh-CN" sz="2400" b="1" dirty="0">
                <a:solidFill>
                  <a:schemeClr val="accent1"/>
                </a:solidFill>
                <a:latin typeface="华文楷体" panose="02010600040101010101" pitchFamily="2" charset="-122"/>
                <a:ea typeface="华文楷体" panose="02010600040101010101" pitchFamily="2" charset="-122"/>
              </a:rPr>
              <a:t>+</a:t>
            </a:r>
            <a:r>
              <a:rPr lang="zh-CN" altLang="en-US" sz="2400" b="1" dirty="0">
                <a:solidFill>
                  <a:schemeClr val="accent1"/>
                </a:solidFill>
                <a:latin typeface="华文楷体" panose="02010600040101010101" pitchFamily="2" charset="-122"/>
                <a:ea typeface="华文楷体" panose="02010600040101010101" pitchFamily="2" charset="-122"/>
              </a:rPr>
              <a:t>债务支出）  （</a:t>
            </a:r>
            <a:r>
              <a:rPr lang="en-US" altLang="zh-CN" sz="2400" b="1" dirty="0">
                <a:solidFill>
                  <a:schemeClr val="accent1"/>
                </a:solidFill>
                <a:latin typeface="华文楷体" panose="02010600040101010101" pitchFamily="2" charset="-122"/>
                <a:ea typeface="华文楷体" panose="02010600040101010101" pitchFamily="2" charset="-122"/>
              </a:rPr>
              <a:t>12.1</a:t>
            </a:r>
            <a:r>
              <a:rPr lang="zh-CN" altLang="en-US" sz="2400" b="1" dirty="0">
                <a:solidFill>
                  <a:schemeClr val="accent1"/>
                </a:solidFill>
                <a:latin typeface="华文楷体" panose="02010600040101010101" pitchFamily="2" charset="-122"/>
                <a:ea typeface="华文楷体" panose="02010600040101010101" pitchFamily="2" charset="-122"/>
              </a:rPr>
              <a:t>）</a:t>
            </a:r>
          </a:p>
          <a:p>
            <a:r>
              <a:rPr lang="zh-CN" altLang="en-US" sz="2400" dirty="0">
                <a:latin typeface="华文楷体" panose="02010600040101010101" pitchFamily="2" charset="-122"/>
                <a:ea typeface="华文楷体" panose="02010600040101010101" pitchFamily="2" charset="-122"/>
              </a:rPr>
              <a:t>其取值为正，代表财政结余；取值为负，则为财政赤字，该口径也称硬赤字。</a:t>
            </a:r>
          </a:p>
          <a:p>
            <a:endParaRPr lang="zh-CN" altLang="en-US" sz="2400" dirty="0"/>
          </a:p>
        </p:txBody>
      </p:sp>
      <p:sp>
        <p:nvSpPr>
          <p:cNvPr id="5" name="文本框 4">
            <a:extLst>
              <a:ext uri="{FF2B5EF4-FFF2-40B4-BE49-F238E27FC236}">
                <a16:creationId xmlns:a16="http://schemas.microsoft.com/office/drawing/2014/main" id="{F75CF743-9F92-1520-A261-C5BB641F0E41}"/>
              </a:ext>
            </a:extLst>
          </p:cNvPr>
          <p:cNvSpPr txBox="1"/>
          <p:nvPr/>
        </p:nvSpPr>
        <p:spPr>
          <a:xfrm>
            <a:off x="690961" y="2719400"/>
            <a:ext cx="11235320" cy="1569660"/>
          </a:xfrm>
          <a:prstGeom prst="rect">
            <a:avLst/>
          </a:prstGeom>
          <a:noFill/>
        </p:spPr>
        <p:txBody>
          <a:bodyPr wrap="square" rtlCol="0">
            <a:spAutoFit/>
          </a:bodyPr>
          <a:lstStyle/>
          <a:p>
            <a:r>
              <a:rPr lang="zh-CN" altLang="en-US" sz="2400" dirty="0">
                <a:latin typeface="华文楷体" panose="02010600040101010101" pitchFamily="2" charset="-122"/>
                <a:ea typeface="华文楷体" panose="02010600040101010101" pitchFamily="2" charset="-122"/>
              </a:rPr>
              <a:t>鉴于纳入举债收入不利于正确认识财政收支平衡，我国财政收支差额改用下式：</a:t>
            </a:r>
          </a:p>
          <a:p>
            <a:r>
              <a:rPr lang="zh-CN" altLang="en-US" sz="2400" b="1" dirty="0">
                <a:solidFill>
                  <a:schemeClr val="accent1"/>
                </a:solidFill>
                <a:latin typeface="华文楷体" panose="02010600040101010101" pitchFamily="2" charset="-122"/>
                <a:ea typeface="华文楷体" panose="02010600040101010101" pitchFamily="2" charset="-122"/>
              </a:rPr>
              <a:t>财政预算收支差额</a:t>
            </a:r>
            <a:r>
              <a:rPr lang="en-US" altLang="zh-CN" sz="2400" b="1" dirty="0">
                <a:solidFill>
                  <a:schemeClr val="accent1"/>
                </a:solidFill>
                <a:latin typeface="华文楷体" panose="02010600040101010101" pitchFamily="2" charset="-122"/>
                <a:ea typeface="华文楷体" panose="02010600040101010101" pitchFamily="2" charset="-122"/>
              </a:rPr>
              <a:t>=</a:t>
            </a:r>
            <a:r>
              <a:rPr lang="zh-CN" altLang="en-US" sz="2400" b="1" dirty="0">
                <a:solidFill>
                  <a:schemeClr val="accent1"/>
                </a:solidFill>
                <a:latin typeface="华文楷体" panose="02010600040101010101" pitchFamily="2" charset="-122"/>
                <a:ea typeface="华文楷体" panose="02010600040101010101" pitchFamily="2" charset="-122"/>
              </a:rPr>
              <a:t>预算内财政经常收入－预算内财政经常支出        （</a:t>
            </a:r>
            <a:r>
              <a:rPr lang="en-US" altLang="zh-CN" sz="2400" b="1" dirty="0">
                <a:solidFill>
                  <a:schemeClr val="accent1"/>
                </a:solidFill>
                <a:latin typeface="华文楷体" panose="02010600040101010101" pitchFamily="2" charset="-122"/>
                <a:ea typeface="华文楷体" panose="02010600040101010101" pitchFamily="2" charset="-122"/>
              </a:rPr>
              <a:t>12.2</a:t>
            </a:r>
            <a:r>
              <a:rPr lang="zh-CN" altLang="en-US" sz="2400" b="1" dirty="0">
                <a:solidFill>
                  <a:schemeClr val="accent1"/>
                </a:solidFill>
                <a:latin typeface="华文楷体" panose="02010600040101010101" pitchFamily="2" charset="-122"/>
                <a:ea typeface="华文楷体" panose="02010600040101010101" pitchFamily="2" charset="-122"/>
              </a:rPr>
              <a:t>）</a:t>
            </a:r>
          </a:p>
          <a:p>
            <a:r>
              <a:rPr lang="zh-CN" altLang="en-US" sz="2400" dirty="0">
                <a:latin typeface="华文楷体" panose="02010600040101010101" pitchFamily="2" charset="-122"/>
                <a:ea typeface="华文楷体" panose="02010600040101010101" pitchFamily="2" charset="-122"/>
              </a:rPr>
              <a:t>该口径下的财政赤字为软赤字，有更高分析价值。我国</a:t>
            </a:r>
            <a:r>
              <a:rPr lang="en-US" altLang="zh-CN" sz="2400" dirty="0">
                <a:latin typeface="华文楷体" panose="02010600040101010101" pitchFamily="2" charset="-122"/>
                <a:ea typeface="华文楷体" panose="02010600040101010101" pitchFamily="2" charset="-122"/>
              </a:rPr>
              <a:t>1994</a:t>
            </a:r>
            <a:r>
              <a:rPr lang="zh-CN" altLang="en-US" sz="2400" dirty="0">
                <a:latin typeface="华文楷体" panose="02010600040101010101" pitchFamily="2" charset="-122"/>
                <a:ea typeface="华文楷体" panose="02010600040101010101" pitchFamily="2" charset="-122"/>
              </a:rPr>
              <a:t>年起使用这一方式。</a:t>
            </a:r>
          </a:p>
          <a:p>
            <a:endParaRPr lang="zh-CN" altLang="en-US" sz="2400" dirty="0"/>
          </a:p>
        </p:txBody>
      </p:sp>
      <p:sp>
        <p:nvSpPr>
          <p:cNvPr id="7" name="文本框 6">
            <a:extLst>
              <a:ext uri="{FF2B5EF4-FFF2-40B4-BE49-F238E27FC236}">
                <a16:creationId xmlns:a16="http://schemas.microsoft.com/office/drawing/2014/main" id="{5A60FDF2-902C-18DF-3D81-2BFE96DAA44D}"/>
              </a:ext>
            </a:extLst>
          </p:cNvPr>
          <p:cNvSpPr txBox="1"/>
          <p:nvPr/>
        </p:nvSpPr>
        <p:spPr>
          <a:xfrm>
            <a:off x="668356" y="5937235"/>
            <a:ext cx="9544789" cy="920765"/>
          </a:xfrm>
          <a:prstGeom prst="rect">
            <a:avLst/>
          </a:prstGeom>
          <a:noFill/>
        </p:spPr>
        <p:txBody>
          <a:bodyPr wrap="square" rtlCol="0">
            <a:spAutoFit/>
          </a:bodyPr>
          <a:lstStyle/>
          <a:p>
            <a:r>
              <a:rPr lang="zh-CN" altLang="en-US" sz="2400" dirty="0">
                <a:latin typeface="华文楷体" panose="02010600040101010101" pitchFamily="2" charset="-122"/>
                <a:ea typeface="华文楷体" panose="02010600040101010101" pitchFamily="2" charset="-122"/>
              </a:rPr>
              <a:t>财政赤字主要针对一般公共预算收支，其他三类预算不涉及这一问题。</a:t>
            </a:r>
          </a:p>
          <a:p>
            <a:pPr indent="252095" algn="just" defTabSz="266700">
              <a:spcBef>
                <a:spcPts val="700"/>
              </a:spcBef>
              <a:spcAft>
                <a:spcPct val="0"/>
              </a:spcAft>
            </a:pPr>
            <a:r>
              <a:rPr lang="en-US" altLang="zh-CN" sz="2400" dirty="0">
                <a:latin typeface="华文楷体" panose="02010600040101010101" pitchFamily="2" charset="-122"/>
                <a:ea typeface="华文楷体" panose="02010600040101010101" pitchFamily="2" charset="-122"/>
                <a:cs typeface="Times New Roman" panose="02020603050405020304" pitchFamily="18" charset="0"/>
              </a:rPr>
              <a:t> </a:t>
            </a:r>
            <a:endParaRPr lang="zh-CN" altLang="en-US" sz="2400" dirty="0">
              <a:latin typeface="华文楷体" panose="02010600040101010101" pitchFamily="2" charset="-122"/>
              <a:ea typeface="华文楷体" panose="02010600040101010101" pitchFamily="2" charset="-122"/>
              <a:cs typeface="华文楷体" panose="02010600040101010101" charset="-122"/>
            </a:endParaRPr>
          </a:p>
        </p:txBody>
      </p:sp>
    </p:spTree>
    <p:extLst>
      <p:ext uri="{BB962C8B-B14F-4D97-AF65-F5344CB8AC3E}">
        <p14:creationId xmlns:p14="http://schemas.microsoft.com/office/powerpoint/2010/main" val="2789618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P spid="5" grpId="0"/>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43F0EB-9E53-9CB2-6902-DF747C759C1B}"/>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EF55482B-9E15-7574-7B9B-95CE2068D205}"/>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9F2853C6-9399-CF27-870D-D878E9BEE0FC}"/>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4EAE49F3-B1AA-D673-4379-D5C9045F2C83}"/>
              </a:ext>
            </a:extLst>
          </p:cNvPr>
          <p:cNvSpPr txBox="1"/>
          <p:nvPr/>
        </p:nvSpPr>
        <p:spPr>
          <a:xfrm>
            <a:off x="711096" y="674577"/>
            <a:ext cx="4165704" cy="777875"/>
          </a:xfrm>
          <a:prstGeom prst="rect">
            <a:avLst/>
          </a:prstGeom>
        </p:spPr>
        <p:txBody>
          <a:bodyPr wrap="square">
            <a:noAutofit/>
          </a:bodyPr>
          <a:lstStyle/>
          <a:p>
            <a:pPr indent="252095" algn="just" defTabSz="266700">
              <a:lnSpc>
                <a:spcPct val="150000"/>
              </a:lnSpc>
              <a:spcBef>
                <a:spcPts val="700"/>
              </a:spcBef>
              <a:spcAft>
                <a:spcPct val="0"/>
              </a:spcAft>
            </a:pPr>
            <a:r>
              <a:rPr lang="en-US" sz="2400" dirty="0">
                <a:latin typeface="Times New Roman" panose="02020603050405020304" pitchFamily="18" charset="0"/>
                <a:ea typeface="华文楷体" panose="02010600040101010101" charset="-122"/>
                <a:cs typeface="Times New Roman" panose="02020603050405020304" pitchFamily="18" charset="0"/>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rPr>
              <a:t>（三）中国财政赤字分析</a:t>
            </a:r>
            <a:endPar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sz="2400"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1" name="灯片编号占位符 6">
            <a:extLst>
              <a:ext uri="{FF2B5EF4-FFF2-40B4-BE49-F238E27FC236}">
                <a16:creationId xmlns:a16="http://schemas.microsoft.com/office/drawing/2014/main" id="{418F2975-0399-13A4-CE90-AAB77497E92C}"/>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34</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A4B1D2AF-B3A5-878F-071D-A9C001D806BF}"/>
              </a:ext>
            </a:extLst>
          </p:cNvPr>
          <p:cNvSpPr>
            <a:spLocks noChangeArrowheads="1"/>
          </p:cNvSpPr>
          <p:nvPr/>
        </p:nvSpPr>
        <p:spPr bwMode="auto">
          <a:xfrm>
            <a:off x="880641" y="0"/>
            <a:ext cx="5637180"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一、中国财政收支平衡统计分析</a:t>
            </a:r>
          </a:p>
        </p:txBody>
      </p:sp>
      <p:graphicFrame>
        <p:nvGraphicFramePr>
          <p:cNvPr id="7" name="表格 6">
            <a:extLst>
              <a:ext uri="{FF2B5EF4-FFF2-40B4-BE49-F238E27FC236}">
                <a16:creationId xmlns:a16="http://schemas.microsoft.com/office/drawing/2014/main" id="{0C54D238-0BAB-850E-D1D4-9B938DF46AAD}"/>
              </a:ext>
            </a:extLst>
          </p:cNvPr>
          <p:cNvGraphicFramePr>
            <a:graphicFrameLocks noGrp="1"/>
          </p:cNvGraphicFramePr>
          <p:nvPr>
            <p:extLst>
              <p:ext uri="{D42A27DB-BD31-4B8C-83A1-F6EECF244321}">
                <p14:modId xmlns:p14="http://schemas.microsoft.com/office/powerpoint/2010/main" val="1241184149"/>
              </p:ext>
            </p:extLst>
          </p:nvPr>
        </p:nvGraphicFramePr>
        <p:xfrm>
          <a:off x="5876923" y="820215"/>
          <a:ext cx="6229353" cy="2958750"/>
        </p:xfrm>
        <a:graphic>
          <a:graphicData uri="http://schemas.openxmlformats.org/drawingml/2006/table">
            <a:tbl>
              <a:tblPr>
                <a:tableStyleId>{5C22544A-7EE6-4342-B048-85BDC9FD1C3A}</a:tableStyleId>
              </a:tblPr>
              <a:tblGrid>
                <a:gridCol w="1556295">
                  <a:extLst>
                    <a:ext uri="{9D8B030D-6E8A-4147-A177-3AD203B41FA5}">
                      <a16:colId xmlns:a16="http://schemas.microsoft.com/office/drawing/2014/main" val="360775572"/>
                    </a:ext>
                  </a:extLst>
                </a:gridCol>
                <a:gridCol w="1557686">
                  <a:extLst>
                    <a:ext uri="{9D8B030D-6E8A-4147-A177-3AD203B41FA5}">
                      <a16:colId xmlns:a16="http://schemas.microsoft.com/office/drawing/2014/main" val="2577197580"/>
                    </a:ext>
                  </a:extLst>
                </a:gridCol>
                <a:gridCol w="1557686">
                  <a:extLst>
                    <a:ext uri="{9D8B030D-6E8A-4147-A177-3AD203B41FA5}">
                      <a16:colId xmlns:a16="http://schemas.microsoft.com/office/drawing/2014/main" val="3949432077"/>
                    </a:ext>
                  </a:extLst>
                </a:gridCol>
                <a:gridCol w="1557686">
                  <a:extLst>
                    <a:ext uri="{9D8B030D-6E8A-4147-A177-3AD203B41FA5}">
                      <a16:colId xmlns:a16="http://schemas.microsoft.com/office/drawing/2014/main" val="3359576623"/>
                    </a:ext>
                  </a:extLst>
                </a:gridCol>
              </a:tblGrid>
              <a:tr h="493125">
                <a:tc>
                  <a:txBody>
                    <a:bodyPr/>
                    <a:lstStyle/>
                    <a:p>
                      <a:pPr marL="0" marR="0" algn="ctr">
                        <a:buNone/>
                      </a:pPr>
                      <a:r>
                        <a:rPr lang="zh-CN" altLang="en-US" sz="1600" b="1" kern="100" dirty="0">
                          <a:effectLst/>
                          <a:latin typeface="+mn-ea"/>
                          <a:ea typeface="+mn-ea"/>
                        </a:rPr>
                        <a:t>年份</a:t>
                      </a:r>
                    </a:p>
                  </a:txBody>
                  <a:tcPr marL="17780" marR="17780" anchor="ctr"/>
                </a:tc>
                <a:tc>
                  <a:txBody>
                    <a:bodyPr/>
                    <a:lstStyle/>
                    <a:p>
                      <a:pPr marL="0" marR="0" algn="ctr">
                        <a:buNone/>
                      </a:pPr>
                      <a:r>
                        <a:rPr lang="zh-CN" altLang="en-US" sz="1600" b="1" kern="100" dirty="0">
                          <a:effectLst/>
                          <a:latin typeface="+mn-ea"/>
                          <a:ea typeface="+mn-ea"/>
                        </a:rPr>
                        <a:t>财政赤字</a:t>
                      </a:r>
                    </a:p>
                  </a:txBody>
                  <a:tcPr marL="17780" marR="17780" anchor="ctr"/>
                </a:tc>
                <a:tc>
                  <a:txBody>
                    <a:bodyPr/>
                    <a:lstStyle/>
                    <a:p>
                      <a:pPr marL="0" marR="0" algn="ctr">
                        <a:buNone/>
                      </a:pPr>
                      <a:r>
                        <a:rPr lang="zh-CN" altLang="en-US" sz="1600" b="1" kern="100">
                          <a:effectLst/>
                          <a:latin typeface="+mn-ea"/>
                          <a:ea typeface="+mn-ea"/>
                        </a:rPr>
                        <a:t>赤字率</a:t>
                      </a:r>
                    </a:p>
                  </a:txBody>
                  <a:tcPr marL="17780" marR="17780" anchor="ctr"/>
                </a:tc>
                <a:tc>
                  <a:txBody>
                    <a:bodyPr/>
                    <a:lstStyle/>
                    <a:p>
                      <a:pPr marL="0" marR="0" algn="ctr">
                        <a:buNone/>
                      </a:pPr>
                      <a:r>
                        <a:rPr lang="zh-CN" altLang="en-US" sz="1600" b="1" kern="100">
                          <a:effectLst/>
                          <a:latin typeface="+mn-ea"/>
                          <a:ea typeface="+mn-ea"/>
                        </a:rPr>
                        <a:t>赤字依存度</a:t>
                      </a:r>
                    </a:p>
                  </a:txBody>
                  <a:tcPr marL="17780" marR="17780" anchor="ctr"/>
                </a:tc>
                <a:extLst>
                  <a:ext uri="{0D108BD9-81ED-4DB2-BD59-A6C34878D82A}">
                    <a16:rowId xmlns:a16="http://schemas.microsoft.com/office/drawing/2014/main" val="3890315942"/>
                  </a:ext>
                </a:extLst>
              </a:tr>
              <a:tr h="493125">
                <a:tc>
                  <a:txBody>
                    <a:bodyPr/>
                    <a:lstStyle/>
                    <a:p>
                      <a:pPr marL="0" marR="0" algn="ctr">
                        <a:buNone/>
                      </a:pPr>
                      <a:r>
                        <a:rPr lang="en-US" altLang="zh-CN" sz="1600" b="1" kern="100">
                          <a:effectLst/>
                          <a:latin typeface="+mn-ea"/>
                          <a:ea typeface="+mn-ea"/>
                        </a:rPr>
                        <a:t>1980</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68.9</a:t>
                      </a:r>
                      <a:endParaRPr lang="zh-CN" altLang="en-US" sz="1600" b="1" kern="100" dirty="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1.5%</a:t>
                      </a:r>
                      <a:endParaRPr lang="zh-CN" altLang="en-US" sz="1600" b="1" kern="100" dirty="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5.6%</a:t>
                      </a:r>
                      <a:endParaRPr lang="zh-CN" altLang="en-US" sz="1600" b="1" kern="100">
                        <a:effectLst/>
                        <a:latin typeface="+mn-ea"/>
                        <a:ea typeface="+mn-ea"/>
                      </a:endParaRPr>
                    </a:p>
                  </a:txBody>
                  <a:tcPr marL="68580" marR="68580" anchor="b"/>
                </a:tc>
                <a:extLst>
                  <a:ext uri="{0D108BD9-81ED-4DB2-BD59-A6C34878D82A}">
                    <a16:rowId xmlns:a16="http://schemas.microsoft.com/office/drawing/2014/main" val="1340444110"/>
                  </a:ext>
                </a:extLst>
              </a:tr>
              <a:tr h="493125">
                <a:tc>
                  <a:txBody>
                    <a:bodyPr/>
                    <a:lstStyle/>
                    <a:p>
                      <a:pPr marL="0" marR="0" algn="ctr">
                        <a:buNone/>
                      </a:pPr>
                      <a:r>
                        <a:rPr lang="en-US" altLang="zh-CN" sz="1600" b="1" kern="100">
                          <a:effectLst/>
                          <a:latin typeface="+mn-ea"/>
                          <a:ea typeface="+mn-ea"/>
                        </a:rPr>
                        <a:t>1985</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-0.6</a:t>
                      </a:r>
                      <a:endParaRPr lang="zh-CN" altLang="en-US" sz="1600" b="1" kern="100" dirty="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0.0%</a:t>
                      </a:r>
                      <a:endParaRPr lang="zh-CN" altLang="en-US" sz="1600" b="1" kern="100" dirty="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0.0%</a:t>
                      </a:r>
                      <a:endParaRPr lang="zh-CN" altLang="en-US" sz="1600" b="1" kern="100" dirty="0">
                        <a:effectLst/>
                        <a:latin typeface="+mn-ea"/>
                        <a:ea typeface="+mn-ea"/>
                      </a:endParaRPr>
                    </a:p>
                  </a:txBody>
                  <a:tcPr marL="68580" marR="68580" anchor="b"/>
                </a:tc>
                <a:extLst>
                  <a:ext uri="{0D108BD9-81ED-4DB2-BD59-A6C34878D82A}">
                    <a16:rowId xmlns:a16="http://schemas.microsoft.com/office/drawing/2014/main" val="2555480543"/>
                  </a:ext>
                </a:extLst>
              </a:tr>
              <a:tr h="493125">
                <a:tc>
                  <a:txBody>
                    <a:bodyPr/>
                    <a:lstStyle/>
                    <a:p>
                      <a:pPr marL="0" marR="0" algn="ctr">
                        <a:buNone/>
                      </a:pPr>
                      <a:r>
                        <a:rPr lang="en-US" altLang="zh-CN" sz="1600" b="1" kern="100" dirty="0">
                          <a:effectLst/>
                          <a:latin typeface="+mn-ea"/>
                          <a:ea typeface="+mn-ea"/>
                        </a:rPr>
                        <a:t>1990</a:t>
                      </a:r>
                      <a:endParaRPr lang="zh-CN" altLang="en-US" sz="1600" b="1" kern="100" dirty="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146.5</a:t>
                      </a:r>
                      <a:endParaRPr lang="zh-CN" altLang="en-US" sz="1600" b="1" kern="100" dirty="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0.8%</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4.8%</a:t>
                      </a:r>
                      <a:endParaRPr lang="zh-CN" altLang="en-US" sz="1600" b="1" kern="100" dirty="0">
                        <a:effectLst/>
                        <a:latin typeface="+mn-ea"/>
                        <a:ea typeface="+mn-ea"/>
                      </a:endParaRPr>
                    </a:p>
                  </a:txBody>
                  <a:tcPr marL="68580" marR="68580" anchor="b"/>
                </a:tc>
                <a:extLst>
                  <a:ext uri="{0D108BD9-81ED-4DB2-BD59-A6C34878D82A}">
                    <a16:rowId xmlns:a16="http://schemas.microsoft.com/office/drawing/2014/main" val="2589153861"/>
                  </a:ext>
                </a:extLst>
              </a:tr>
              <a:tr h="493125">
                <a:tc>
                  <a:txBody>
                    <a:bodyPr/>
                    <a:lstStyle/>
                    <a:p>
                      <a:pPr marL="0" marR="0" algn="ctr">
                        <a:buNone/>
                      </a:pPr>
                      <a:r>
                        <a:rPr lang="en-US" altLang="zh-CN" sz="1600" b="1" kern="100">
                          <a:effectLst/>
                          <a:latin typeface="+mn-ea"/>
                          <a:ea typeface="+mn-ea"/>
                        </a:rPr>
                        <a:t>1995</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581.5</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0.9%</a:t>
                      </a:r>
                      <a:endParaRPr lang="zh-CN" altLang="en-US" sz="1600" b="1" kern="100" dirty="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8.5%</a:t>
                      </a:r>
                      <a:endParaRPr lang="zh-CN" altLang="en-US" sz="1600" b="1" kern="100" dirty="0">
                        <a:effectLst/>
                        <a:latin typeface="+mn-ea"/>
                        <a:ea typeface="+mn-ea"/>
                      </a:endParaRPr>
                    </a:p>
                  </a:txBody>
                  <a:tcPr marL="68580" marR="68580" anchor="b"/>
                </a:tc>
                <a:extLst>
                  <a:ext uri="{0D108BD9-81ED-4DB2-BD59-A6C34878D82A}">
                    <a16:rowId xmlns:a16="http://schemas.microsoft.com/office/drawing/2014/main" val="3385626121"/>
                  </a:ext>
                </a:extLst>
              </a:tr>
              <a:tr h="493125">
                <a:tc>
                  <a:txBody>
                    <a:bodyPr/>
                    <a:lstStyle/>
                    <a:p>
                      <a:pPr marL="0" marR="0" algn="ctr">
                        <a:buNone/>
                      </a:pPr>
                      <a:r>
                        <a:rPr lang="en-US" altLang="zh-CN" sz="1600" b="1" kern="100" dirty="0">
                          <a:effectLst/>
                          <a:latin typeface="+mn-ea"/>
                          <a:ea typeface="+mn-ea"/>
                        </a:rPr>
                        <a:t>2000</a:t>
                      </a:r>
                      <a:endParaRPr lang="zh-CN" altLang="en-US" sz="1600" b="1" kern="100" dirty="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2491.3</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2.5%</a:t>
                      </a:r>
                      <a:endParaRPr lang="zh-CN" altLang="en-US" sz="1600" b="1" kern="100" dirty="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15.7%</a:t>
                      </a:r>
                      <a:endParaRPr lang="zh-CN" altLang="en-US" sz="1600" b="1" kern="100" dirty="0">
                        <a:effectLst/>
                        <a:latin typeface="+mn-ea"/>
                        <a:ea typeface="+mn-ea"/>
                      </a:endParaRPr>
                    </a:p>
                  </a:txBody>
                  <a:tcPr marL="68580" marR="68580" anchor="b"/>
                </a:tc>
                <a:extLst>
                  <a:ext uri="{0D108BD9-81ED-4DB2-BD59-A6C34878D82A}">
                    <a16:rowId xmlns:a16="http://schemas.microsoft.com/office/drawing/2014/main" val="2367729871"/>
                  </a:ext>
                </a:extLst>
              </a:tr>
            </a:tbl>
          </a:graphicData>
        </a:graphic>
      </p:graphicFrame>
      <p:graphicFrame>
        <p:nvGraphicFramePr>
          <p:cNvPr id="8" name="表格 7">
            <a:extLst>
              <a:ext uri="{FF2B5EF4-FFF2-40B4-BE49-F238E27FC236}">
                <a16:creationId xmlns:a16="http://schemas.microsoft.com/office/drawing/2014/main" id="{5D85CE83-B283-2358-02E0-B181791111A3}"/>
              </a:ext>
            </a:extLst>
          </p:cNvPr>
          <p:cNvGraphicFramePr>
            <a:graphicFrameLocks noGrp="1"/>
          </p:cNvGraphicFramePr>
          <p:nvPr>
            <p:extLst>
              <p:ext uri="{D42A27DB-BD31-4B8C-83A1-F6EECF244321}">
                <p14:modId xmlns:p14="http://schemas.microsoft.com/office/powerpoint/2010/main" val="3672263398"/>
              </p:ext>
            </p:extLst>
          </p:nvPr>
        </p:nvGraphicFramePr>
        <p:xfrm>
          <a:off x="5876923" y="3778965"/>
          <a:ext cx="6229352" cy="2465625"/>
        </p:xfrm>
        <a:graphic>
          <a:graphicData uri="http://schemas.openxmlformats.org/drawingml/2006/table">
            <a:tbl>
              <a:tblPr>
                <a:tableStyleId>{5C22544A-7EE6-4342-B048-85BDC9FD1C3A}</a:tableStyleId>
              </a:tblPr>
              <a:tblGrid>
                <a:gridCol w="1557338">
                  <a:extLst>
                    <a:ext uri="{9D8B030D-6E8A-4147-A177-3AD203B41FA5}">
                      <a16:colId xmlns:a16="http://schemas.microsoft.com/office/drawing/2014/main" val="3641707418"/>
                    </a:ext>
                  </a:extLst>
                </a:gridCol>
                <a:gridCol w="1557338">
                  <a:extLst>
                    <a:ext uri="{9D8B030D-6E8A-4147-A177-3AD203B41FA5}">
                      <a16:colId xmlns:a16="http://schemas.microsoft.com/office/drawing/2014/main" val="3588601073"/>
                    </a:ext>
                  </a:extLst>
                </a:gridCol>
                <a:gridCol w="1557338">
                  <a:extLst>
                    <a:ext uri="{9D8B030D-6E8A-4147-A177-3AD203B41FA5}">
                      <a16:colId xmlns:a16="http://schemas.microsoft.com/office/drawing/2014/main" val="1790529417"/>
                    </a:ext>
                  </a:extLst>
                </a:gridCol>
                <a:gridCol w="1557338">
                  <a:extLst>
                    <a:ext uri="{9D8B030D-6E8A-4147-A177-3AD203B41FA5}">
                      <a16:colId xmlns:a16="http://schemas.microsoft.com/office/drawing/2014/main" val="268944753"/>
                    </a:ext>
                  </a:extLst>
                </a:gridCol>
              </a:tblGrid>
              <a:tr h="493125">
                <a:tc>
                  <a:txBody>
                    <a:bodyPr/>
                    <a:lstStyle/>
                    <a:p>
                      <a:pPr marL="0" marR="0" algn="ctr">
                        <a:buNone/>
                      </a:pPr>
                      <a:r>
                        <a:rPr lang="en-US" altLang="zh-CN" sz="1600" b="1" kern="100" dirty="0">
                          <a:effectLst/>
                          <a:latin typeface="+mn-ea"/>
                          <a:ea typeface="+mn-ea"/>
                        </a:rPr>
                        <a:t>2005</a:t>
                      </a:r>
                      <a:endParaRPr lang="zh-CN" altLang="en-US" sz="1600" b="1" kern="100" dirty="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2281.0</a:t>
                      </a:r>
                      <a:endParaRPr lang="zh-CN" altLang="en-US" sz="1600" b="1" kern="100" dirty="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1.2%</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6.7%</a:t>
                      </a:r>
                      <a:endParaRPr lang="zh-CN" altLang="en-US" sz="1600" b="1" kern="100" dirty="0">
                        <a:effectLst/>
                        <a:latin typeface="+mn-ea"/>
                        <a:ea typeface="+mn-ea"/>
                      </a:endParaRPr>
                    </a:p>
                  </a:txBody>
                  <a:tcPr marL="68580" marR="68580" anchor="b"/>
                </a:tc>
                <a:extLst>
                  <a:ext uri="{0D108BD9-81ED-4DB2-BD59-A6C34878D82A}">
                    <a16:rowId xmlns:a16="http://schemas.microsoft.com/office/drawing/2014/main" val="2681976665"/>
                  </a:ext>
                </a:extLst>
              </a:tr>
              <a:tr h="493125">
                <a:tc>
                  <a:txBody>
                    <a:bodyPr/>
                    <a:lstStyle/>
                    <a:p>
                      <a:pPr marL="0" marR="0" algn="ctr">
                        <a:buNone/>
                      </a:pPr>
                      <a:r>
                        <a:rPr lang="en-US" altLang="zh-CN" sz="1600" b="1" kern="100">
                          <a:effectLst/>
                          <a:latin typeface="+mn-ea"/>
                          <a:ea typeface="+mn-ea"/>
                        </a:rPr>
                        <a:t>2010</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6772.7</a:t>
                      </a:r>
                      <a:endParaRPr lang="zh-CN" altLang="en-US" sz="1600" b="1" kern="100" dirty="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1.6%</a:t>
                      </a:r>
                      <a:endParaRPr lang="zh-CN" altLang="en-US" sz="1600" b="1" kern="100" dirty="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7.5%</a:t>
                      </a:r>
                      <a:endParaRPr lang="zh-CN" altLang="en-US" sz="1600" b="1" kern="100" dirty="0">
                        <a:effectLst/>
                        <a:latin typeface="+mn-ea"/>
                        <a:ea typeface="+mn-ea"/>
                      </a:endParaRPr>
                    </a:p>
                  </a:txBody>
                  <a:tcPr marL="68580" marR="68580" anchor="b"/>
                </a:tc>
                <a:extLst>
                  <a:ext uri="{0D108BD9-81ED-4DB2-BD59-A6C34878D82A}">
                    <a16:rowId xmlns:a16="http://schemas.microsoft.com/office/drawing/2014/main" val="1598393325"/>
                  </a:ext>
                </a:extLst>
              </a:tr>
              <a:tr h="493125">
                <a:tc>
                  <a:txBody>
                    <a:bodyPr/>
                    <a:lstStyle/>
                    <a:p>
                      <a:pPr marL="0" marR="0" algn="ctr">
                        <a:buNone/>
                      </a:pPr>
                      <a:r>
                        <a:rPr lang="en-US" altLang="zh-CN" sz="1600" b="1" kern="100">
                          <a:effectLst/>
                          <a:latin typeface="+mn-ea"/>
                          <a:ea typeface="+mn-ea"/>
                        </a:rPr>
                        <a:t>2015</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23608.5</a:t>
                      </a:r>
                      <a:endParaRPr lang="zh-CN" altLang="en-US" sz="1600" b="1" kern="100" dirty="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3.4%</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13.4%</a:t>
                      </a:r>
                      <a:endParaRPr lang="zh-CN" altLang="en-US" sz="1600" b="1" kern="100" dirty="0">
                        <a:effectLst/>
                        <a:latin typeface="+mn-ea"/>
                        <a:ea typeface="+mn-ea"/>
                      </a:endParaRPr>
                    </a:p>
                  </a:txBody>
                  <a:tcPr marL="68580" marR="68580" anchor="b"/>
                </a:tc>
                <a:extLst>
                  <a:ext uri="{0D108BD9-81ED-4DB2-BD59-A6C34878D82A}">
                    <a16:rowId xmlns:a16="http://schemas.microsoft.com/office/drawing/2014/main" val="1435177905"/>
                  </a:ext>
                </a:extLst>
              </a:tr>
              <a:tr h="493125">
                <a:tc>
                  <a:txBody>
                    <a:bodyPr/>
                    <a:lstStyle/>
                    <a:p>
                      <a:pPr marL="0" marR="0" algn="ctr">
                        <a:buNone/>
                      </a:pPr>
                      <a:r>
                        <a:rPr lang="en-US" altLang="zh-CN" sz="1600" b="1" kern="100">
                          <a:effectLst/>
                          <a:latin typeface="+mn-ea"/>
                          <a:ea typeface="+mn-ea"/>
                        </a:rPr>
                        <a:t>2020</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62765.2</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6.2%</a:t>
                      </a:r>
                      <a:endParaRPr lang="zh-CN" altLang="en-US" sz="1600" b="1" kern="100" dirty="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25.5%</a:t>
                      </a:r>
                      <a:endParaRPr lang="zh-CN" altLang="en-US" sz="1600" b="1" kern="100" dirty="0">
                        <a:effectLst/>
                        <a:latin typeface="+mn-ea"/>
                        <a:ea typeface="+mn-ea"/>
                      </a:endParaRPr>
                    </a:p>
                  </a:txBody>
                  <a:tcPr marL="68580" marR="68580" anchor="b"/>
                </a:tc>
                <a:extLst>
                  <a:ext uri="{0D108BD9-81ED-4DB2-BD59-A6C34878D82A}">
                    <a16:rowId xmlns:a16="http://schemas.microsoft.com/office/drawing/2014/main" val="420095272"/>
                  </a:ext>
                </a:extLst>
              </a:tr>
              <a:tr h="493125">
                <a:tc>
                  <a:txBody>
                    <a:bodyPr/>
                    <a:lstStyle/>
                    <a:p>
                      <a:pPr marL="0" marR="0" algn="ctr">
                        <a:buNone/>
                      </a:pPr>
                      <a:r>
                        <a:rPr lang="en-US" altLang="zh-CN" sz="1600" b="1" kern="100">
                          <a:effectLst/>
                          <a:latin typeface="+mn-ea"/>
                          <a:ea typeface="+mn-ea"/>
                        </a:rPr>
                        <a:t>2023</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57827.5</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a:effectLst/>
                          <a:latin typeface="+mn-ea"/>
                          <a:ea typeface="+mn-ea"/>
                        </a:rPr>
                        <a:t>4.6%</a:t>
                      </a:r>
                      <a:endParaRPr lang="zh-CN" altLang="en-US" sz="1600" b="1" kern="100">
                        <a:effectLst/>
                        <a:latin typeface="+mn-ea"/>
                        <a:ea typeface="+mn-ea"/>
                      </a:endParaRPr>
                    </a:p>
                  </a:txBody>
                  <a:tcPr marL="68580" marR="68580" anchor="b"/>
                </a:tc>
                <a:tc>
                  <a:txBody>
                    <a:bodyPr/>
                    <a:lstStyle/>
                    <a:p>
                      <a:pPr marL="0" marR="0" algn="ctr">
                        <a:buNone/>
                      </a:pPr>
                      <a:r>
                        <a:rPr lang="en-US" altLang="zh-CN" sz="1600" b="1" kern="100" dirty="0">
                          <a:effectLst/>
                          <a:latin typeface="+mn-ea"/>
                          <a:ea typeface="+mn-ea"/>
                        </a:rPr>
                        <a:t>21.1%</a:t>
                      </a:r>
                      <a:endParaRPr lang="zh-CN" altLang="en-US" sz="1600" b="1" kern="100" dirty="0">
                        <a:effectLst/>
                        <a:latin typeface="+mn-ea"/>
                        <a:ea typeface="+mn-ea"/>
                      </a:endParaRPr>
                    </a:p>
                  </a:txBody>
                  <a:tcPr marL="68580" marR="68580" anchor="b"/>
                </a:tc>
                <a:extLst>
                  <a:ext uri="{0D108BD9-81ED-4DB2-BD59-A6C34878D82A}">
                    <a16:rowId xmlns:a16="http://schemas.microsoft.com/office/drawing/2014/main" val="1819249666"/>
                  </a:ext>
                </a:extLst>
              </a:tr>
            </a:tbl>
          </a:graphicData>
        </a:graphic>
      </p:graphicFrame>
      <p:sp>
        <p:nvSpPr>
          <p:cNvPr id="10" name="文本框 9">
            <a:extLst>
              <a:ext uri="{FF2B5EF4-FFF2-40B4-BE49-F238E27FC236}">
                <a16:creationId xmlns:a16="http://schemas.microsoft.com/office/drawing/2014/main" id="{E35F08EB-BC2B-B286-DC3D-87107FD697B5}"/>
              </a:ext>
            </a:extLst>
          </p:cNvPr>
          <p:cNvSpPr txBox="1"/>
          <p:nvPr/>
        </p:nvSpPr>
        <p:spPr>
          <a:xfrm>
            <a:off x="577642" y="1296094"/>
            <a:ext cx="5153866" cy="5109091"/>
          </a:xfrm>
          <a:prstGeom prst="rect">
            <a:avLst/>
          </a:prstGeom>
          <a:noFill/>
        </p:spPr>
        <p:txBody>
          <a:bodyPr wrap="square">
            <a:spAutoFit/>
          </a:bodyPr>
          <a:lstStyle/>
          <a:p>
            <a:pPr marL="0" marR="0" indent="576000" algn="just">
              <a:lnSpc>
                <a:spcPct val="130000"/>
              </a:lnSpc>
              <a:buNone/>
            </a:pPr>
            <a:r>
              <a:rPr lang="zh-CN" altLang="en-US" sz="2400" kern="100" dirty="0">
                <a:effectLst/>
                <a:latin typeface="华文楷体" panose="02010600040101010101" pitchFamily="2" charset="-122"/>
                <a:ea typeface="华文楷体" panose="02010600040101010101" pitchFamily="2" charset="-122"/>
              </a:rPr>
              <a:t>式（</a:t>
            </a:r>
            <a:r>
              <a:rPr lang="en-US" altLang="zh-CN" sz="2400" kern="100" dirty="0">
                <a:effectLst/>
                <a:latin typeface="华文楷体" panose="02010600040101010101" pitchFamily="2" charset="-122"/>
                <a:ea typeface="华文楷体" panose="02010600040101010101" pitchFamily="2" charset="-122"/>
              </a:rPr>
              <a:t>12.3</a:t>
            </a:r>
            <a:r>
              <a:rPr lang="zh-CN" altLang="en-US" sz="2400" kern="100" dirty="0">
                <a:effectLst/>
                <a:latin typeface="华文楷体" panose="02010600040101010101" pitchFamily="2" charset="-122"/>
                <a:ea typeface="华文楷体" panose="02010600040101010101" pitchFamily="2" charset="-122"/>
              </a:rPr>
              <a:t>）需要详细的财政预算决算数据，不便开展长期趋势分析。为此，利用</a:t>
            </a:r>
            <a:r>
              <a:rPr lang="en-US" altLang="zh-CN"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rPr>
              <a:t>中国统计年鉴</a:t>
            </a:r>
            <a:r>
              <a:rPr lang="en-US" altLang="zh-CN"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rPr>
              <a:t>数据，以式（</a:t>
            </a:r>
            <a:r>
              <a:rPr lang="en-US" altLang="zh-CN" sz="2400" kern="100" dirty="0">
                <a:effectLst/>
                <a:latin typeface="华文楷体" panose="02010600040101010101" pitchFamily="2" charset="-122"/>
                <a:ea typeface="华文楷体" panose="02010600040101010101" pitchFamily="2" charset="-122"/>
              </a:rPr>
              <a:t>12.2</a:t>
            </a:r>
            <a:r>
              <a:rPr lang="zh-CN" altLang="en-US" sz="2400" kern="100" dirty="0">
                <a:effectLst/>
                <a:latin typeface="华文楷体" panose="02010600040101010101" pitchFamily="2" charset="-122"/>
                <a:ea typeface="华文楷体" panose="02010600040101010101" pitchFamily="2" charset="-122"/>
              </a:rPr>
              <a:t>）计算财政赤字。进而计算两类分析指标：一是赤字率，即财政赤字与</a:t>
            </a:r>
            <a:r>
              <a:rPr lang="en-US" altLang="zh-CN" sz="2400" kern="100" dirty="0">
                <a:effectLst/>
                <a:latin typeface="华文楷体" panose="02010600040101010101" pitchFamily="2" charset="-122"/>
                <a:ea typeface="华文楷体" panose="02010600040101010101" pitchFamily="2" charset="-122"/>
              </a:rPr>
              <a:t>GDP</a:t>
            </a:r>
            <a:r>
              <a:rPr lang="zh-CN" altLang="en-US" sz="2400" kern="100" dirty="0">
                <a:effectLst/>
                <a:latin typeface="华文楷体" panose="02010600040101010101" pitchFamily="2" charset="-122"/>
                <a:ea typeface="华文楷体" panose="02010600040101010101" pitchFamily="2" charset="-122"/>
              </a:rPr>
              <a:t>之比；二是赤字依存度，即财政赤字占财政支出的比重。</a:t>
            </a:r>
            <a:endParaRPr lang="en-US" altLang="zh-CN" sz="2400" kern="100" dirty="0">
              <a:effectLst/>
              <a:latin typeface="华文楷体" panose="02010600040101010101" pitchFamily="2" charset="-122"/>
              <a:ea typeface="华文楷体" panose="02010600040101010101" pitchFamily="2" charset="-122"/>
            </a:endParaRPr>
          </a:p>
          <a:p>
            <a:pPr indent="576000" algn="just">
              <a:lnSpc>
                <a:spcPct val="130000"/>
              </a:lnSpc>
            </a:pPr>
            <a:r>
              <a:rPr lang="zh-CN" altLang="en-US" sz="2400" dirty="0">
                <a:latin typeface="华文楷体" panose="02010600040101010101" pitchFamily="2" charset="-122"/>
                <a:ea typeface="华文楷体" panose="02010600040101010101" pitchFamily="2" charset="-122"/>
              </a:rPr>
              <a:t>表</a:t>
            </a:r>
            <a:r>
              <a:rPr lang="en-US" altLang="zh-CN" sz="2400" dirty="0">
                <a:latin typeface="华文楷体" panose="02010600040101010101" pitchFamily="2" charset="-122"/>
                <a:ea typeface="华文楷体" panose="02010600040101010101" pitchFamily="2" charset="-122"/>
              </a:rPr>
              <a:t>12-11</a:t>
            </a:r>
            <a:r>
              <a:rPr lang="zh-CN" altLang="en-US" sz="2400" dirty="0">
                <a:latin typeface="华文楷体" panose="02010600040101010101" pitchFamily="2" charset="-122"/>
                <a:ea typeface="华文楷体" panose="02010600040101010101" pitchFamily="2" charset="-122"/>
              </a:rPr>
              <a:t>显示，我国只有极少数年份存在财政结余，绝大多数年份为财政赤字且其规模呈持续扩大趋势。</a:t>
            </a:r>
          </a:p>
          <a:p>
            <a:pPr marL="0" marR="0" algn="just">
              <a:buNone/>
            </a:pPr>
            <a:endParaRPr lang="zh-CN" altLang="en-US" sz="1400" kern="100" dirty="0">
              <a:effectLst/>
              <a:latin typeface="Times New Roman" panose="02020603050405020304" pitchFamily="18" charset="0"/>
            </a:endParaRPr>
          </a:p>
        </p:txBody>
      </p:sp>
      <p:sp>
        <p:nvSpPr>
          <p:cNvPr id="14" name="文本框 13">
            <a:extLst>
              <a:ext uri="{FF2B5EF4-FFF2-40B4-BE49-F238E27FC236}">
                <a16:creationId xmlns:a16="http://schemas.microsoft.com/office/drawing/2014/main" id="{7190AEF7-8610-559D-1869-71666249D4FD}"/>
              </a:ext>
            </a:extLst>
          </p:cNvPr>
          <p:cNvSpPr txBox="1"/>
          <p:nvPr/>
        </p:nvSpPr>
        <p:spPr>
          <a:xfrm>
            <a:off x="5731508" y="6268432"/>
            <a:ext cx="6872605" cy="369332"/>
          </a:xfrm>
          <a:prstGeom prst="rect">
            <a:avLst/>
          </a:prstGeom>
          <a:noFill/>
        </p:spPr>
        <p:txBody>
          <a:bodyPr wrap="square">
            <a:spAutoFit/>
          </a:bodyPr>
          <a:lstStyle/>
          <a:p>
            <a:pPr marL="0" marR="0" algn="just">
              <a:buNone/>
            </a:pPr>
            <a:r>
              <a:rPr lang="zh-CN" altLang="en-US" sz="1800" b="1" kern="100" dirty="0">
                <a:effectLst/>
                <a:latin typeface="宋体" panose="02010600030101010101" pitchFamily="2" charset="-122"/>
                <a:ea typeface="宋体" panose="02010600030101010101" pitchFamily="2" charset="-122"/>
              </a:rPr>
              <a:t>表</a:t>
            </a:r>
            <a:r>
              <a:rPr lang="en-US" altLang="zh-CN" sz="1800" b="1" kern="100" dirty="0">
                <a:effectLst/>
                <a:latin typeface="Times New Roman" panose="02020603050405020304" pitchFamily="18" charset="0"/>
              </a:rPr>
              <a:t>12</a:t>
            </a:r>
            <a:r>
              <a:rPr lang="en-US" altLang="zh-CN" sz="1800" b="1" kern="100" dirty="0">
                <a:effectLst/>
                <a:latin typeface="Times New Roman" panose="02020603050405020304" pitchFamily="18" charset="0"/>
                <a:ea typeface="宋体" panose="02010600030101010101" pitchFamily="2" charset="-122"/>
              </a:rPr>
              <a:t>-</a:t>
            </a:r>
            <a:r>
              <a:rPr lang="en-US" altLang="zh-CN" sz="1800" b="1" kern="100" dirty="0">
                <a:effectLst/>
                <a:latin typeface="Times New Roman" panose="02020603050405020304" pitchFamily="18" charset="0"/>
              </a:rPr>
              <a:t>11  </a:t>
            </a:r>
            <a:r>
              <a:rPr lang="zh-CN" altLang="en-US" sz="1800" b="1" kern="100" dirty="0">
                <a:effectLst/>
                <a:latin typeface="宋体" panose="02010600030101010101" pitchFamily="2" charset="-122"/>
                <a:ea typeface="宋体" panose="02010600030101010101" pitchFamily="2" charset="-122"/>
              </a:rPr>
              <a:t>中国财政赤字规模（亿元）与赤字强度（</a:t>
            </a:r>
            <a:r>
              <a:rPr lang="en-US" altLang="zh-CN" sz="1800" b="1" kern="100" dirty="0">
                <a:effectLst/>
                <a:latin typeface="Times New Roman" panose="02020603050405020304" pitchFamily="18" charset="0"/>
                <a:ea typeface="宋体" panose="02010600030101010101" pitchFamily="2" charset="-122"/>
              </a:rPr>
              <a:t>%</a:t>
            </a:r>
            <a:r>
              <a:rPr lang="zh-CN" altLang="en-US" sz="1800" b="1" kern="100" dirty="0">
                <a:effectLst/>
                <a:latin typeface="宋体" panose="02010600030101010101" pitchFamily="2" charset="-122"/>
                <a:ea typeface="宋体" panose="02010600030101010101" pitchFamily="2" charset="-122"/>
              </a:rPr>
              <a:t>）变化趋势</a:t>
            </a:r>
            <a:endParaRPr lang="zh-CN" altLang="en-US" sz="1800" kern="100" dirty="0">
              <a:effectLst/>
              <a:latin typeface="Times New Roman" panose="02020603050405020304" pitchFamily="18" charset="0"/>
            </a:endParaRPr>
          </a:p>
        </p:txBody>
      </p:sp>
    </p:spTree>
    <p:extLst>
      <p:ext uri="{BB962C8B-B14F-4D97-AF65-F5344CB8AC3E}">
        <p14:creationId xmlns:p14="http://schemas.microsoft.com/office/powerpoint/2010/main" val="3913106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CA1B5B-F1C3-B4CB-CC65-03CA4CED1B3E}"/>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783D9AC8-381B-055B-86F6-BFECBDC77951}"/>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1BBBC22A-7F34-8790-64BB-ACFE8323D634}"/>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57953550-2FCA-D532-23BD-AFED186254A6}"/>
              </a:ext>
            </a:extLst>
          </p:cNvPr>
          <p:cNvSpPr txBox="1"/>
          <p:nvPr/>
        </p:nvSpPr>
        <p:spPr>
          <a:xfrm>
            <a:off x="730146" y="649387"/>
            <a:ext cx="4165704" cy="777875"/>
          </a:xfrm>
          <a:prstGeom prst="rect">
            <a:avLst/>
          </a:prstGeom>
        </p:spPr>
        <p:txBody>
          <a:bodyPr wrap="square">
            <a:noAutofit/>
          </a:bodyPr>
          <a:lstStyle/>
          <a:p>
            <a:pPr indent="252095" algn="just" defTabSz="266700">
              <a:lnSpc>
                <a:spcPct val="150000"/>
              </a:lnSpc>
              <a:spcBef>
                <a:spcPts val="700"/>
              </a:spcBef>
              <a:spcAft>
                <a:spcPct val="0"/>
              </a:spcAft>
            </a:pPr>
            <a:r>
              <a:rPr lang="en-US" sz="2400" dirty="0">
                <a:latin typeface="Times New Roman" panose="02020603050405020304" pitchFamily="18" charset="0"/>
                <a:ea typeface="华文楷体" panose="02010600040101010101" charset="-122"/>
                <a:cs typeface="Times New Roman" panose="02020603050405020304" pitchFamily="18" charset="0"/>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rPr>
              <a:t>（三）中国财政赤字分析</a:t>
            </a:r>
            <a:endPar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sz="2400"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1" name="灯片编号占位符 6">
            <a:extLst>
              <a:ext uri="{FF2B5EF4-FFF2-40B4-BE49-F238E27FC236}">
                <a16:creationId xmlns:a16="http://schemas.microsoft.com/office/drawing/2014/main" id="{B57DE843-554E-7CB2-152F-C12F6271512B}"/>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35</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B2B22680-546F-2755-DAAF-C5F269B3CB86}"/>
              </a:ext>
            </a:extLst>
          </p:cNvPr>
          <p:cNvSpPr>
            <a:spLocks noChangeArrowheads="1"/>
          </p:cNvSpPr>
          <p:nvPr/>
        </p:nvSpPr>
        <p:spPr bwMode="auto">
          <a:xfrm>
            <a:off x="804441" y="123522"/>
            <a:ext cx="5637180"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一、中国财政收支平衡统计分析</a:t>
            </a:r>
          </a:p>
        </p:txBody>
      </p:sp>
      <p:pic>
        <p:nvPicPr>
          <p:cNvPr id="2050" name="Picture 2">
            <a:extLst>
              <a:ext uri="{FF2B5EF4-FFF2-40B4-BE49-F238E27FC236}">
                <a16:creationId xmlns:a16="http://schemas.microsoft.com/office/drawing/2014/main" id="{ABF7F6A4-4FE4-700D-364C-CDAE13A14E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1038368"/>
            <a:ext cx="6001632" cy="4925072"/>
          </a:xfrm>
          <a:prstGeom prst="rect">
            <a:avLst/>
          </a:prstGeom>
          <a:noFill/>
          <a:extLst>
            <a:ext uri="{909E8E84-426E-40DD-AFC4-6F175D3DCCD1}">
              <a14:hiddenFill xmlns:a14="http://schemas.microsoft.com/office/drawing/2010/main">
                <a:solidFill>
                  <a:srgbClr val="FFFFFF"/>
                </a:solidFill>
              </a14:hiddenFill>
            </a:ext>
          </a:extLst>
        </p:spPr>
      </p:pic>
      <p:sp>
        <p:nvSpPr>
          <p:cNvPr id="4" name="文本框 3">
            <a:extLst>
              <a:ext uri="{FF2B5EF4-FFF2-40B4-BE49-F238E27FC236}">
                <a16:creationId xmlns:a16="http://schemas.microsoft.com/office/drawing/2014/main" id="{CFC1E971-FE1F-F3B6-D846-742715C623D7}"/>
              </a:ext>
            </a:extLst>
          </p:cNvPr>
          <p:cNvSpPr txBox="1"/>
          <p:nvPr/>
        </p:nvSpPr>
        <p:spPr>
          <a:xfrm>
            <a:off x="621811" y="1205836"/>
            <a:ext cx="5325282" cy="5262979"/>
          </a:xfrm>
          <a:prstGeom prst="rect">
            <a:avLst/>
          </a:prstGeom>
          <a:noFill/>
        </p:spPr>
        <p:txBody>
          <a:bodyPr wrap="square">
            <a:spAutoFit/>
          </a:bodyPr>
          <a:lstStyle/>
          <a:p>
            <a:pPr indent="648000" algn="just"/>
            <a:r>
              <a:rPr lang="zh-CN" altLang="en-US" sz="2400" kern="100" dirty="0">
                <a:effectLst/>
                <a:latin typeface="华文楷体" panose="02010600040101010101" pitchFamily="2" charset="-122"/>
                <a:ea typeface="华文楷体" panose="02010600040101010101" pitchFamily="2" charset="-122"/>
              </a:rPr>
              <a:t>赤字率反映一国财政赤字的相对水平，较赤字规模更能反映财政政策的松紧程度。国际上</a:t>
            </a:r>
            <a:r>
              <a:rPr lang="zh-CN" altLang="en-US" sz="2400" kern="100" dirty="0">
                <a:latin typeface="华文楷体" panose="02010600040101010101" pitchFamily="2" charset="-122"/>
                <a:ea typeface="华文楷体" panose="02010600040101010101" pitchFamily="2" charset="-122"/>
              </a:rPr>
              <a:t>通常采用</a:t>
            </a:r>
            <a:r>
              <a:rPr lang="en-US" altLang="zh-CN" sz="2400" kern="100" dirty="0">
                <a:latin typeface="华文楷体" panose="02010600040101010101" pitchFamily="2" charset="-122"/>
                <a:ea typeface="华文楷体" panose="02010600040101010101" pitchFamily="2" charset="-122"/>
              </a:rPr>
              <a:t>3%</a:t>
            </a:r>
            <a:r>
              <a:rPr lang="zh-CN" altLang="en-US" sz="2400" kern="100" dirty="0">
                <a:latin typeface="华文楷体" panose="02010600040101010101" pitchFamily="2" charset="-122"/>
                <a:ea typeface="华文楷体" panose="02010600040101010101" pitchFamily="2" charset="-122"/>
              </a:rPr>
              <a:t>作为警戒线，我国赤字率在</a:t>
            </a:r>
            <a:r>
              <a:rPr lang="en-US" altLang="zh-CN" sz="2400" kern="100" dirty="0">
                <a:latin typeface="华文楷体" panose="02010600040101010101" pitchFamily="2" charset="-122"/>
                <a:ea typeface="华文楷体" panose="02010600040101010101" pitchFamily="2" charset="-122"/>
              </a:rPr>
              <a:t>2014</a:t>
            </a:r>
            <a:r>
              <a:rPr lang="zh-CN" altLang="en-US" sz="2400" kern="100" dirty="0">
                <a:latin typeface="华文楷体" panose="02010600040101010101" pitchFamily="2" charset="-122"/>
                <a:ea typeface="华文楷体" panose="02010600040101010101" pitchFamily="2" charset="-122"/>
              </a:rPr>
              <a:t>年以前低于</a:t>
            </a:r>
            <a:r>
              <a:rPr lang="en-US" altLang="zh-CN" sz="2400" kern="100" dirty="0">
                <a:latin typeface="华文楷体" panose="02010600040101010101" pitchFamily="2" charset="-122"/>
                <a:ea typeface="华文楷体" panose="02010600040101010101" pitchFamily="2" charset="-122"/>
              </a:rPr>
              <a:t>3%</a:t>
            </a:r>
            <a:r>
              <a:rPr lang="zh-CN" altLang="en-US" sz="2400" kern="100" dirty="0">
                <a:latin typeface="华文楷体" panose="02010600040101010101" pitchFamily="2" charset="-122"/>
                <a:ea typeface="华文楷体" panose="02010600040101010101" pitchFamily="2" charset="-122"/>
              </a:rPr>
              <a:t>，</a:t>
            </a:r>
            <a:r>
              <a:rPr lang="en-US" altLang="zh-CN" sz="2400" kern="100" dirty="0">
                <a:latin typeface="华文楷体" panose="02010600040101010101" pitchFamily="2" charset="-122"/>
                <a:ea typeface="华文楷体" panose="02010600040101010101" pitchFamily="2" charset="-122"/>
              </a:rPr>
              <a:t>2015</a:t>
            </a:r>
            <a:r>
              <a:rPr lang="zh-CN" altLang="en-US" sz="2400" kern="100" dirty="0">
                <a:latin typeface="华文楷体" panose="02010600040101010101" pitchFamily="2" charset="-122"/>
                <a:ea typeface="华文楷体" panose="02010600040101010101" pitchFamily="2" charset="-122"/>
              </a:rPr>
              <a:t>年以后赤字率超过警戒线，</a:t>
            </a:r>
            <a:r>
              <a:rPr lang="en-US" altLang="zh-CN" sz="2400" kern="100" dirty="0">
                <a:latin typeface="华文楷体" panose="02010600040101010101" pitchFamily="2" charset="-122"/>
                <a:ea typeface="华文楷体" panose="02010600040101010101" pitchFamily="2" charset="-122"/>
              </a:rPr>
              <a:t>2020</a:t>
            </a:r>
            <a:r>
              <a:rPr lang="zh-CN" altLang="en-US" sz="2400" kern="100" dirty="0">
                <a:latin typeface="华文楷体" panose="02010600040101010101" pitchFamily="2" charset="-122"/>
                <a:ea typeface="华文楷体" panose="02010600040101010101" pitchFamily="2" charset="-122"/>
              </a:rPr>
              <a:t>年最高超过</a:t>
            </a:r>
            <a:r>
              <a:rPr lang="en-US" altLang="zh-CN" sz="2400" kern="100" dirty="0">
                <a:latin typeface="华文楷体" panose="02010600040101010101" pitchFamily="2" charset="-122"/>
                <a:ea typeface="华文楷体" panose="02010600040101010101" pitchFamily="2" charset="-122"/>
              </a:rPr>
              <a:t>6%</a:t>
            </a:r>
            <a:r>
              <a:rPr lang="zh-CN" altLang="en-US" sz="2400" kern="100" dirty="0">
                <a:latin typeface="华文楷体" panose="02010600040101010101" pitchFamily="2" charset="-122"/>
                <a:ea typeface="华文楷体" panose="02010600040101010101" pitchFamily="2" charset="-122"/>
              </a:rPr>
              <a:t>，此后回落到</a:t>
            </a:r>
            <a:r>
              <a:rPr lang="en-US" altLang="zh-CN" sz="2400" kern="100" dirty="0">
                <a:latin typeface="华文楷体" panose="02010600040101010101" pitchFamily="2" charset="-122"/>
                <a:ea typeface="华文楷体" panose="02010600040101010101" pitchFamily="2" charset="-122"/>
              </a:rPr>
              <a:t>2023</a:t>
            </a:r>
            <a:r>
              <a:rPr lang="zh-CN" altLang="en-US" sz="2400" kern="100" dirty="0">
                <a:latin typeface="华文楷体" panose="02010600040101010101" pitchFamily="2" charset="-122"/>
                <a:ea typeface="华文楷体" panose="02010600040101010101" pitchFamily="2" charset="-122"/>
              </a:rPr>
              <a:t>年的</a:t>
            </a:r>
            <a:r>
              <a:rPr lang="en-US" altLang="zh-CN" sz="2400" kern="100" dirty="0">
                <a:latin typeface="华文楷体" panose="02010600040101010101" pitchFamily="2" charset="-122"/>
                <a:ea typeface="华文楷体" panose="02010600040101010101" pitchFamily="2" charset="-122"/>
              </a:rPr>
              <a:t>4.6%</a:t>
            </a:r>
            <a:r>
              <a:rPr lang="zh-CN" altLang="en-US" sz="2400" kern="100" dirty="0">
                <a:latin typeface="华文楷体" panose="02010600040101010101" pitchFamily="2" charset="-122"/>
                <a:ea typeface="华文楷体" panose="02010600040101010101" pitchFamily="2" charset="-122"/>
              </a:rPr>
              <a:t>。</a:t>
            </a:r>
            <a:endParaRPr lang="en-US" altLang="zh-CN" sz="2400" kern="100" dirty="0">
              <a:latin typeface="华文楷体" panose="02010600040101010101" pitchFamily="2" charset="-122"/>
              <a:ea typeface="华文楷体" panose="02010600040101010101" pitchFamily="2" charset="-122"/>
            </a:endParaRPr>
          </a:p>
          <a:p>
            <a:pPr marL="0" marR="0" indent="648000" algn="just">
              <a:buNone/>
            </a:pPr>
            <a:r>
              <a:rPr lang="zh-CN" altLang="en-US" sz="2400" kern="100" dirty="0">
                <a:effectLst/>
                <a:latin typeface="华文楷体" panose="02010600040101010101" pitchFamily="2" charset="-122"/>
                <a:ea typeface="华文楷体" panose="02010600040101010101" pitchFamily="2" charset="-122"/>
              </a:rPr>
              <a:t>面对经济下行压力增大和复杂的国际形势，我国需要扩大财政支出以提振需求，由此带来赤字率短期突破警戒线并非不能接受。但长远而言，应努力保持赤字率的适度可控。赤字依存度变化趋势，与赤字率变化趋势高度同步，其揭示的信息大同小异。</a:t>
            </a:r>
          </a:p>
        </p:txBody>
      </p:sp>
      <p:sp>
        <p:nvSpPr>
          <p:cNvPr id="9" name="文本框 8">
            <a:extLst>
              <a:ext uri="{FF2B5EF4-FFF2-40B4-BE49-F238E27FC236}">
                <a16:creationId xmlns:a16="http://schemas.microsoft.com/office/drawing/2014/main" id="{4497E788-AF2F-4DF8-A38E-FC7F649144E5}"/>
              </a:ext>
            </a:extLst>
          </p:cNvPr>
          <p:cNvSpPr txBox="1"/>
          <p:nvPr/>
        </p:nvSpPr>
        <p:spPr>
          <a:xfrm>
            <a:off x="5947093" y="6012430"/>
            <a:ext cx="6172200" cy="369332"/>
          </a:xfrm>
          <a:prstGeom prst="rect">
            <a:avLst/>
          </a:prstGeom>
          <a:noFill/>
        </p:spPr>
        <p:txBody>
          <a:bodyPr wrap="square">
            <a:spAutoFit/>
          </a:bodyPr>
          <a:lstStyle/>
          <a:p>
            <a:pPr marL="0" marR="0" algn="ctr">
              <a:spcAft>
                <a:spcPts val="780"/>
              </a:spcAft>
              <a:buNone/>
            </a:pPr>
            <a:r>
              <a:rPr lang="zh-CN" altLang="en-US" sz="1800" b="1" kern="100" dirty="0">
                <a:effectLst/>
                <a:latin typeface="宋体" panose="02010600030101010101" pitchFamily="2" charset="-122"/>
                <a:ea typeface="宋体" panose="02010600030101010101" pitchFamily="2" charset="-122"/>
              </a:rPr>
              <a:t>图</a:t>
            </a:r>
            <a:r>
              <a:rPr lang="en-US" altLang="zh-CN" sz="1800" b="1" kern="100" dirty="0">
                <a:effectLst/>
                <a:latin typeface="Times New Roman" panose="02020603050405020304" pitchFamily="18" charset="0"/>
                <a:ea typeface="宋体" panose="02010600030101010101" pitchFamily="2" charset="-122"/>
              </a:rPr>
              <a:t>1</a:t>
            </a:r>
            <a:r>
              <a:rPr lang="en-US" altLang="zh-CN" sz="1800" b="1" kern="100" dirty="0">
                <a:effectLst/>
                <a:latin typeface="Times New Roman" panose="02020603050405020304" pitchFamily="18" charset="0"/>
              </a:rPr>
              <a:t>2-5  </a:t>
            </a:r>
            <a:r>
              <a:rPr lang="zh-CN" altLang="en-US" sz="1800" b="1" kern="100" dirty="0">
                <a:effectLst/>
                <a:latin typeface="宋体" panose="02010600030101010101" pitchFamily="2" charset="-122"/>
                <a:ea typeface="宋体" panose="02010600030101010101" pitchFamily="2" charset="-122"/>
              </a:rPr>
              <a:t>改革开放以来中国财政赤字率与赤字依存度</a:t>
            </a:r>
            <a:endParaRPr lang="zh-CN" altLang="en-US" sz="1800" kern="100" dirty="0">
              <a:effectLst/>
              <a:latin typeface="Times New Roman" panose="02020603050405020304" pitchFamily="18" charset="0"/>
            </a:endParaRPr>
          </a:p>
        </p:txBody>
      </p:sp>
    </p:spTree>
    <p:extLst>
      <p:ext uri="{BB962C8B-B14F-4D97-AF65-F5344CB8AC3E}">
        <p14:creationId xmlns:p14="http://schemas.microsoft.com/office/powerpoint/2010/main" val="3075222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A582E9-A556-E864-0623-D645DC3A95FF}"/>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28F4F6D0-E92A-D282-B655-C0FAEDAB28A5}"/>
              </a:ext>
            </a:extLst>
          </p:cNvPr>
          <p:cNvSpPr>
            <a:spLocks noChangeArrowheads="1"/>
          </p:cNvSpPr>
          <p:nvPr/>
        </p:nvSpPr>
        <p:spPr bwMode="auto">
          <a:xfrm>
            <a:off x="406296" y="1182052"/>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12EE6542-4077-4E2F-B547-753617590EB8}"/>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BC4D3E32-8E42-48C1-D786-E73CEB1B173D}"/>
              </a:ext>
            </a:extLst>
          </p:cNvPr>
          <p:cNvSpPr txBox="1"/>
          <p:nvPr/>
        </p:nvSpPr>
        <p:spPr>
          <a:xfrm>
            <a:off x="922998" y="664404"/>
            <a:ext cx="3994254" cy="663949"/>
          </a:xfrm>
          <a:prstGeom prst="rect">
            <a:avLst/>
          </a:prstGeom>
        </p:spPr>
        <p:txBody>
          <a:bodyPr wrap="square">
            <a:noAutofit/>
          </a:bodyPr>
          <a:lstStyle/>
          <a:p>
            <a:pPr indent="252095" algn="just" defTabSz="266700">
              <a:lnSpc>
                <a:spcPct val="150000"/>
              </a:lnSpc>
              <a:spcBef>
                <a:spcPts val="700"/>
              </a:spcBef>
              <a:spcAft>
                <a:spcPct val="0"/>
              </a:spcAft>
            </a:pPr>
            <a:r>
              <a:rPr lang="en-US" sz="2400" dirty="0">
                <a:latin typeface="Times New Roman" panose="02020603050405020304" pitchFamily="18" charset="0"/>
                <a:ea typeface="华文楷体" panose="02010600040101010101" charset="-122"/>
                <a:cs typeface="Times New Roman" panose="02020603050405020304" pitchFamily="18" charset="0"/>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rPr>
              <a:t>（四）中国宏观税负分析</a:t>
            </a:r>
            <a:endParaRPr lang="zh-CN" altLang="en-US" sz="2400"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1" name="灯片编号占位符 6">
            <a:extLst>
              <a:ext uri="{FF2B5EF4-FFF2-40B4-BE49-F238E27FC236}">
                <a16:creationId xmlns:a16="http://schemas.microsoft.com/office/drawing/2014/main" id="{616F62A9-1BC1-5BE9-616E-C509024E4ABF}"/>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36</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0307CD20-1D97-6E89-A1AD-007FE1972A2D}"/>
              </a:ext>
            </a:extLst>
          </p:cNvPr>
          <p:cNvSpPr>
            <a:spLocks noChangeArrowheads="1"/>
          </p:cNvSpPr>
          <p:nvPr/>
        </p:nvSpPr>
        <p:spPr bwMode="auto">
          <a:xfrm>
            <a:off x="861591" y="107576"/>
            <a:ext cx="5637180"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一、中国财政收支平衡统计分析</a:t>
            </a:r>
          </a:p>
        </p:txBody>
      </p:sp>
      <p:sp>
        <p:nvSpPr>
          <p:cNvPr id="4" name="文本框 3">
            <a:extLst>
              <a:ext uri="{FF2B5EF4-FFF2-40B4-BE49-F238E27FC236}">
                <a16:creationId xmlns:a16="http://schemas.microsoft.com/office/drawing/2014/main" id="{240E8F02-A01F-41BB-DD25-65A6F2E4FABC}"/>
              </a:ext>
            </a:extLst>
          </p:cNvPr>
          <p:cNvSpPr txBox="1"/>
          <p:nvPr/>
        </p:nvSpPr>
        <p:spPr>
          <a:xfrm>
            <a:off x="852559" y="1145944"/>
            <a:ext cx="10912123" cy="5579541"/>
          </a:xfrm>
          <a:prstGeom prst="rect">
            <a:avLst/>
          </a:prstGeom>
          <a:noFill/>
        </p:spPr>
        <p:txBody>
          <a:bodyPr wrap="square">
            <a:spAutoFit/>
          </a:bodyPr>
          <a:lstStyle/>
          <a:p>
            <a:pPr marL="0" marR="0" indent="540000" algn="just">
              <a:lnSpc>
                <a:spcPct val="150000"/>
              </a:lnSpc>
              <a:buNone/>
            </a:pPr>
            <a:r>
              <a:rPr lang="zh-CN" altLang="en-US" sz="2400" kern="100" dirty="0">
                <a:effectLst/>
                <a:latin typeface="华文楷体" panose="02010600040101010101" pitchFamily="2" charset="-122"/>
                <a:ea typeface="华文楷体" panose="02010600040101010101" pitchFamily="2" charset="-122"/>
              </a:rPr>
              <a:t>税负即税收负担，指纳税人因国家课税而承担的经济利益损失。微观税负是指单个纳税人（企业或个人）承受的税收负担。宏观税负则指一国税制带给国民经济的整体负担。</a:t>
            </a:r>
          </a:p>
          <a:p>
            <a:pPr marL="0" marR="0" indent="540000" algn="just">
              <a:lnSpc>
                <a:spcPct val="150000"/>
              </a:lnSpc>
              <a:buNone/>
            </a:pPr>
            <a:r>
              <a:rPr lang="zh-CN" altLang="en-US" sz="2400" kern="100" dirty="0">
                <a:effectLst/>
                <a:latin typeface="华文楷体" panose="02010600040101010101" pitchFamily="2" charset="-122"/>
                <a:ea typeface="华文楷体" panose="02010600040101010101" pitchFamily="2" charset="-122"/>
              </a:rPr>
              <a:t>宏观税负高低，反映政府对国民收入分配的影响力大小。宏观税负高，则政府从国民收入中提取比重大，宏观调控能力强。税收是政府提供公共产品的主要资金来源，宏观税负高低决定了政府的公共产品供给能力。税收取之于民、用之于民，故其过犹不及。</a:t>
            </a:r>
          </a:p>
          <a:p>
            <a:pPr marL="0" marR="0" indent="540000" algn="just">
              <a:lnSpc>
                <a:spcPct val="150000"/>
              </a:lnSpc>
              <a:buNone/>
            </a:pPr>
            <a:r>
              <a:rPr lang="zh-CN" altLang="en-US" sz="2400" kern="100" dirty="0">
                <a:effectLst/>
                <a:latin typeface="华文楷体" panose="02010600040101010101" pitchFamily="2" charset="-122"/>
                <a:ea typeface="华文楷体" panose="02010600040101010101" pitchFamily="2" charset="-122"/>
              </a:rPr>
              <a:t>宏观税负有三种口径：小口径为税收与</a:t>
            </a:r>
            <a:r>
              <a:rPr lang="en-US" altLang="zh-CN" sz="2400" kern="100" dirty="0">
                <a:effectLst/>
                <a:latin typeface="华文楷体" panose="02010600040101010101" pitchFamily="2" charset="-122"/>
                <a:ea typeface="华文楷体" panose="02010600040101010101" pitchFamily="2" charset="-122"/>
              </a:rPr>
              <a:t>GDP</a:t>
            </a:r>
            <a:r>
              <a:rPr lang="zh-CN" altLang="en-US" sz="2400" kern="100" dirty="0">
                <a:effectLst/>
                <a:latin typeface="华文楷体" panose="02010600040101010101" pitchFamily="2" charset="-122"/>
                <a:ea typeface="华文楷体" panose="02010600040101010101" pitchFamily="2" charset="-122"/>
              </a:rPr>
              <a:t>之比；中口径为财政收入与</a:t>
            </a:r>
            <a:r>
              <a:rPr lang="en-US" altLang="zh-CN" sz="2400" kern="100" dirty="0">
                <a:effectLst/>
                <a:latin typeface="华文楷体" panose="02010600040101010101" pitchFamily="2" charset="-122"/>
                <a:ea typeface="华文楷体" panose="02010600040101010101" pitchFamily="2" charset="-122"/>
              </a:rPr>
              <a:t>GDP</a:t>
            </a:r>
            <a:r>
              <a:rPr lang="zh-CN" altLang="en-US" sz="2400" kern="100" dirty="0">
                <a:effectLst/>
                <a:latin typeface="华文楷体" panose="02010600040101010101" pitchFamily="2" charset="-122"/>
                <a:ea typeface="华文楷体" panose="02010600040101010101" pitchFamily="2" charset="-122"/>
              </a:rPr>
              <a:t>之比；大口径为政府收入与</a:t>
            </a:r>
            <a:r>
              <a:rPr lang="en-US" altLang="zh-CN" sz="2400" kern="100" dirty="0">
                <a:effectLst/>
                <a:latin typeface="华文楷体" panose="02010600040101010101" pitchFamily="2" charset="-122"/>
                <a:ea typeface="华文楷体" panose="02010600040101010101" pitchFamily="2" charset="-122"/>
              </a:rPr>
              <a:t>GDP</a:t>
            </a:r>
            <a:r>
              <a:rPr lang="zh-CN" altLang="en-US" sz="2400" kern="100" dirty="0">
                <a:effectLst/>
                <a:latin typeface="华文楷体" panose="02010600040101010101" pitchFamily="2" charset="-122"/>
                <a:ea typeface="华文楷体" panose="02010600040101010101" pitchFamily="2" charset="-122"/>
              </a:rPr>
              <a:t>之比。大口径税负理论性质更好，但小口径税负更易测算。</a:t>
            </a:r>
          </a:p>
        </p:txBody>
      </p:sp>
    </p:spTree>
    <p:extLst>
      <p:ext uri="{BB962C8B-B14F-4D97-AF65-F5344CB8AC3E}">
        <p14:creationId xmlns:p14="http://schemas.microsoft.com/office/powerpoint/2010/main" val="2229556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175B25-1136-3234-D47C-DC0FD9CAB948}"/>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0BEE941F-48B8-B13D-2D70-321C40BF2EF7}"/>
              </a:ext>
            </a:extLst>
          </p:cNvPr>
          <p:cNvSpPr>
            <a:spLocks noChangeArrowheads="1"/>
          </p:cNvSpPr>
          <p:nvPr/>
        </p:nvSpPr>
        <p:spPr bwMode="auto">
          <a:xfrm>
            <a:off x="406296" y="1182052"/>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2E8A44BE-EC8C-6934-FAA6-55BB0D6F300B}"/>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7CEF9FCB-9EC5-C9EC-2D29-53EF3256BCB7}"/>
              </a:ext>
            </a:extLst>
          </p:cNvPr>
          <p:cNvSpPr txBox="1"/>
          <p:nvPr/>
        </p:nvSpPr>
        <p:spPr>
          <a:xfrm>
            <a:off x="810200" y="613410"/>
            <a:ext cx="3994254" cy="663949"/>
          </a:xfrm>
          <a:prstGeom prst="rect">
            <a:avLst/>
          </a:prstGeom>
        </p:spPr>
        <p:txBody>
          <a:bodyPr wrap="square">
            <a:noAutofit/>
          </a:bodyPr>
          <a:lstStyle/>
          <a:p>
            <a:pPr indent="252095" algn="just" defTabSz="266700">
              <a:lnSpc>
                <a:spcPct val="150000"/>
              </a:lnSpc>
              <a:spcBef>
                <a:spcPts val="700"/>
              </a:spcBef>
              <a:spcAft>
                <a:spcPct val="0"/>
              </a:spcAft>
            </a:pPr>
            <a:r>
              <a:rPr lang="en-US" sz="2400" dirty="0">
                <a:latin typeface="Times New Roman" panose="02020603050405020304" pitchFamily="18" charset="0"/>
                <a:ea typeface="华文楷体" panose="02010600040101010101" charset="-122"/>
                <a:cs typeface="Times New Roman" panose="02020603050405020304" pitchFamily="18" charset="0"/>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rPr>
              <a:t>（四）中国宏观税负分析</a:t>
            </a:r>
            <a:endParaRPr lang="zh-CN" altLang="en-US" sz="2400"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1" name="灯片编号占位符 6">
            <a:extLst>
              <a:ext uri="{FF2B5EF4-FFF2-40B4-BE49-F238E27FC236}">
                <a16:creationId xmlns:a16="http://schemas.microsoft.com/office/drawing/2014/main" id="{5BA14FF8-2CE5-1004-F59B-12CFD17722F6}"/>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37</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0206FB65-FAF4-5231-5156-E8B18A99C994}"/>
              </a:ext>
            </a:extLst>
          </p:cNvPr>
          <p:cNvSpPr>
            <a:spLocks noChangeArrowheads="1"/>
          </p:cNvSpPr>
          <p:nvPr/>
        </p:nvSpPr>
        <p:spPr bwMode="auto">
          <a:xfrm>
            <a:off x="671441" y="95526"/>
            <a:ext cx="5637180"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一、中国财政收支平衡统计分析</a:t>
            </a:r>
          </a:p>
        </p:txBody>
      </p:sp>
      <p:pic>
        <p:nvPicPr>
          <p:cNvPr id="3074" name="Picture 2">
            <a:extLst>
              <a:ext uri="{FF2B5EF4-FFF2-40B4-BE49-F238E27FC236}">
                <a16:creationId xmlns:a16="http://schemas.microsoft.com/office/drawing/2014/main" id="{14D89688-2D2F-AAF7-4A5B-502DAA2160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9203" y="934405"/>
            <a:ext cx="6236414" cy="4998402"/>
          </a:xfrm>
          <a:prstGeom prst="rect">
            <a:avLst/>
          </a:prstGeom>
          <a:noFill/>
          <a:extLst>
            <a:ext uri="{909E8E84-426E-40DD-AFC4-6F175D3DCCD1}">
              <a14:hiddenFill xmlns:a14="http://schemas.microsoft.com/office/drawing/2010/main">
                <a:solidFill>
                  <a:srgbClr val="FFFFFF"/>
                </a:solidFill>
              </a14:hiddenFill>
            </a:ext>
          </a:extLst>
        </p:spPr>
      </p:pic>
      <p:sp>
        <p:nvSpPr>
          <p:cNvPr id="4" name="文本框 3">
            <a:extLst>
              <a:ext uri="{FF2B5EF4-FFF2-40B4-BE49-F238E27FC236}">
                <a16:creationId xmlns:a16="http://schemas.microsoft.com/office/drawing/2014/main" id="{0282DD8D-EDAB-84AE-3E19-7524DC044A39}"/>
              </a:ext>
            </a:extLst>
          </p:cNvPr>
          <p:cNvSpPr txBox="1"/>
          <p:nvPr/>
        </p:nvSpPr>
        <p:spPr>
          <a:xfrm>
            <a:off x="671441" y="1182052"/>
            <a:ext cx="5135678" cy="5262979"/>
          </a:xfrm>
          <a:prstGeom prst="rect">
            <a:avLst/>
          </a:prstGeom>
          <a:noFill/>
        </p:spPr>
        <p:txBody>
          <a:bodyPr wrap="square">
            <a:spAutoFit/>
          </a:bodyPr>
          <a:lstStyle/>
          <a:p>
            <a:pPr marL="0" marR="0" indent="540000" algn="just">
              <a:buNone/>
            </a:pPr>
            <a:r>
              <a:rPr lang="zh-CN" altLang="en-US" sz="2400" kern="100" dirty="0">
                <a:effectLst/>
                <a:latin typeface="华文楷体" panose="02010600040101010101" pitchFamily="2" charset="-122"/>
                <a:ea typeface="华文楷体" panose="02010600040101010101" pitchFamily="2" charset="-122"/>
              </a:rPr>
              <a:t> 图</a:t>
            </a:r>
            <a:r>
              <a:rPr lang="en-US" altLang="zh-CN" sz="2400" kern="100" dirty="0">
                <a:effectLst/>
                <a:latin typeface="华文楷体" panose="02010600040101010101" pitchFamily="2" charset="-122"/>
                <a:ea typeface="华文楷体" panose="02010600040101010101" pitchFamily="2" charset="-122"/>
              </a:rPr>
              <a:t>12-6</a:t>
            </a:r>
            <a:r>
              <a:rPr lang="zh-CN" altLang="en-US" sz="2400" kern="100" dirty="0">
                <a:effectLst/>
                <a:latin typeface="华文楷体" panose="02010600040101010101" pitchFamily="2" charset="-122"/>
                <a:ea typeface="华文楷体" panose="02010600040101010101" pitchFamily="2" charset="-122"/>
              </a:rPr>
              <a:t>显示，我国小口径宏观税负经历多次升降转变：</a:t>
            </a:r>
            <a:r>
              <a:rPr lang="en-US" altLang="zh-CN" sz="2400" kern="100" dirty="0">
                <a:effectLst/>
                <a:latin typeface="华文楷体" panose="02010600040101010101" pitchFamily="2" charset="-122"/>
                <a:ea typeface="华文楷体" panose="02010600040101010101" pitchFamily="2" charset="-122"/>
              </a:rPr>
              <a:t>1983-1984</a:t>
            </a:r>
            <a:r>
              <a:rPr lang="zh-CN" altLang="en-US" sz="2400" kern="100" dirty="0">
                <a:effectLst/>
                <a:latin typeface="华文楷体" panose="02010600040101010101" pitchFamily="2" charset="-122"/>
                <a:ea typeface="华文楷体" panose="02010600040101010101" pitchFamily="2" charset="-122"/>
              </a:rPr>
              <a:t>年的两步利改税改革，将所得税引入国营企业利润分配，</a:t>
            </a:r>
            <a:r>
              <a:rPr lang="en-US" altLang="zh-CN" sz="2400" kern="100" dirty="0">
                <a:effectLst/>
                <a:latin typeface="华文楷体" panose="02010600040101010101" pitchFamily="2" charset="-122"/>
                <a:ea typeface="华文楷体" panose="02010600040101010101" pitchFamily="2" charset="-122"/>
              </a:rPr>
              <a:t>1985</a:t>
            </a:r>
            <a:r>
              <a:rPr lang="zh-CN" altLang="en-US" sz="2400" kern="100" dirty="0">
                <a:effectLst/>
                <a:latin typeface="华文楷体" panose="02010600040101010101" pitchFamily="2" charset="-122"/>
                <a:ea typeface="华文楷体" panose="02010600040101010101" pitchFamily="2" charset="-122"/>
              </a:rPr>
              <a:t>年宏观税负飙升至</a:t>
            </a:r>
            <a:r>
              <a:rPr lang="en-US" altLang="zh-CN" sz="2400" kern="100" dirty="0">
                <a:effectLst/>
                <a:latin typeface="华文楷体" panose="02010600040101010101" pitchFamily="2" charset="-122"/>
                <a:ea typeface="华文楷体" panose="02010600040101010101" pitchFamily="2" charset="-122"/>
              </a:rPr>
              <a:t>22.4%</a:t>
            </a:r>
            <a:r>
              <a:rPr lang="zh-CN" altLang="en-US" sz="2400" kern="100" dirty="0">
                <a:effectLst/>
                <a:latin typeface="华文楷体" panose="02010600040101010101" pitchFamily="2" charset="-122"/>
                <a:ea typeface="华文楷体" panose="02010600040101010101" pitchFamily="2" charset="-122"/>
              </a:rPr>
              <a:t>；此后，中央财政困难逐步加剧，税收收入增速持续低于名义</a:t>
            </a:r>
            <a:r>
              <a:rPr lang="en-US" altLang="zh-CN" sz="2400" kern="100" dirty="0">
                <a:effectLst/>
                <a:latin typeface="华文楷体" panose="02010600040101010101" pitchFamily="2" charset="-122"/>
                <a:ea typeface="华文楷体" panose="02010600040101010101" pitchFamily="2" charset="-122"/>
              </a:rPr>
              <a:t>GDP</a:t>
            </a:r>
            <a:r>
              <a:rPr lang="zh-CN" altLang="en-US" sz="2400" kern="100" dirty="0">
                <a:effectLst/>
                <a:latin typeface="华文楷体" panose="02010600040101010101" pitchFamily="2" charset="-122"/>
                <a:ea typeface="华文楷体" panose="02010600040101010101" pitchFamily="2" charset="-122"/>
              </a:rPr>
              <a:t>增速，宏观税负快速下降至</a:t>
            </a:r>
            <a:r>
              <a:rPr lang="en-US" altLang="zh-CN" sz="2400" kern="100" dirty="0">
                <a:effectLst/>
                <a:latin typeface="华文楷体" panose="02010600040101010101" pitchFamily="2" charset="-122"/>
                <a:ea typeface="华文楷体" panose="02010600040101010101" pitchFamily="2" charset="-122"/>
              </a:rPr>
              <a:t>1996</a:t>
            </a:r>
            <a:r>
              <a:rPr lang="zh-CN" altLang="en-US" sz="2400" kern="100" dirty="0">
                <a:effectLst/>
                <a:latin typeface="华文楷体" panose="02010600040101010101" pitchFamily="2" charset="-122"/>
                <a:ea typeface="华文楷体" panose="02010600040101010101" pitchFamily="2" charset="-122"/>
              </a:rPr>
              <a:t>年的</a:t>
            </a:r>
            <a:r>
              <a:rPr lang="en-US" altLang="zh-CN" sz="2400" kern="100" dirty="0">
                <a:effectLst/>
                <a:latin typeface="华文楷体" panose="02010600040101010101" pitchFamily="2" charset="-122"/>
                <a:ea typeface="华文楷体" panose="02010600040101010101" pitchFamily="2" charset="-122"/>
              </a:rPr>
              <a:t>9.6%</a:t>
            </a:r>
            <a:r>
              <a:rPr lang="zh-CN" altLang="en-US" sz="2400" kern="100" dirty="0">
                <a:effectLst/>
                <a:latin typeface="华文楷体" panose="02010600040101010101" pitchFamily="2" charset="-122"/>
                <a:ea typeface="华文楷体" panose="02010600040101010101" pitchFamily="2" charset="-122"/>
              </a:rPr>
              <a:t>；随着朱镕基总理</a:t>
            </a:r>
            <a:r>
              <a:rPr lang="en-US" altLang="zh-CN" sz="2400" kern="100" dirty="0">
                <a:effectLst/>
                <a:latin typeface="华文楷体" panose="02010600040101010101" pitchFamily="2" charset="-122"/>
                <a:ea typeface="华文楷体" panose="02010600040101010101" pitchFamily="2" charset="-122"/>
              </a:rPr>
              <a:t>1994</a:t>
            </a:r>
            <a:r>
              <a:rPr lang="zh-CN" altLang="en-US" sz="2400" kern="100" dirty="0">
                <a:effectLst/>
                <a:latin typeface="华文楷体" panose="02010600040101010101" pitchFamily="2" charset="-122"/>
                <a:ea typeface="华文楷体" panose="02010600040101010101" pitchFamily="2" charset="-122"/>
              </a:rPr>
              <a:t>年推动的工商税制改革逐渐取得成效，宏观税负持续回升至</a:t>
            </a:r>
            <a:r>
              <a:rPr lang="en-US" altLang="zh-CN" sz="2400" kern="100" dirty="0">
                <a:effectLst/>
                <a:latin typeface="华文楷体" panose="02010600040101010101" pitchFamily="2" charset="-122"/>
                <a:ea typeface="华文楷体" panose="02010600040101010101" pitchFamily="2" charset="-122"/>
              </a:rPr>
              <a:t>2012</a:t>
            </a:r>
            <a:r>
              <a:rPr lang="zh-CN" altLang="en-US" sz="2400" kern="100" dirty="0">
                <a:effectLst/>
                <a:latin typeface="华文楷体" panose="02010600040101010101" pitchFamily="2" charset="-122"/>
                <a:ea typeface="华文楷体" panose="02010600040101010101" pitchFamily="2" charset="-122"/>
              </a:rPr>
              <a:t>年的</a:t>
            </a:r>
            <a:r>
              <a:rPr lang="en-US" altLang="zh-CN" sz="2400" kern="100" dirty="0">
                <a:effectLst/>
                <a:latin typeface="华文楷体" panose="02010600040101010101" pitchFamily="2" charset="-122"/>
                <a:ea typeface="华文楷体" panose="02010600040101010101" pitchFamily="2" charset="-122"/>
              </a:rPr>
              <a:t>18.7%</a:t>
            </a:r>
            <a:r>
              <a:rPr lang="zh-CN" altLang="en-US" sz="2400" kern="100" dirty="0">
                <a:effectLst/>
                <a:latin typeface="华文楷体" panose="02010600040101010101" pitchFamily="2" charset="-122"/>
                <a:ea typeface="华文楷体" panose="02010600040101010101" pitchFamily="2" charset="-122"/>
              </a:rPr>
              <a:t>；</a:t>
            </a:r>
            <a:r>
              <a:rPr lang="en-US" altLang="zh-CN" sz="2400" kern="100" dirty="0">
                <a:effectLst/>
                <a:latin typeface="华文楷体" panose="02010600040101010101" pitchFamily="2" charset="-122"/>
                <a:ea typeface="华文楷体" panose="02010600040101010101" pitchFamily="2" charset="-122"/>
              </a:rPr>
              <a:t>2013</a:t>
            </a:r>
            <a:r>
              <a:rPr lang="zh-CN" altLang="en-US" sz="2400" kern="100" dirty="0">
                <a:effectLst/>
                <a:latin typeface="华文楷体" panose="02010600040101010101" pitchFamily="2" charset="-122"/>
                <a:ea typeface="华文楷体" panose="02010600040101010101" pitchFamily="2" charset="-122"/>
              </a:rPr>
              <a:t>年起，国家出台一系列减税降费政策，宏观税负缓慢下降至</a:t>
            </a:r>
            <a:r>
              <a:rPr lang="en-US" altLang="zh-CN" sz="2400" kern="100" dirty="0">
                <a:effectLst/>
                <a:latin typeface="华文楷体" panose="02010600040101010101" pitchFamily="2" charset="-122"/>
                <a:ea typeface="华文楷体" panose="02010600040101010101" pitchFamily="2" charset="-122"/>
              </a:rPr>
              <a:t>15%</a:t>
            </a:r>
            <a:r>
              <a:rPr lang="zh-CN" altLang="en-US" sz="2400" kern="100" dirty="0">
                <a:effectLst/>
                <a:latin typeface="华文楷体" panose="02010600040101010101" pitchFamily="2" charset="-122"/>
                <a:ea typeface="华文楷体" panose="02010600040101010101" pitchFamily="2" charset="-122"/>
              </a:rPr>
              <a:t>左右。参照国际经验，我国当前的宏观税负仍处于合理水平。</a:t>
            </a:r>
          </a:p>
        </p:txBody>
      </p:sp>
      <p:sp>
        <p:nvSpPr>
          <p:cNvPr id="7" name="文本框 6">
            <a:extLst>
              <a:ext uri="{FF2B5EF4-FFF2-40B4-BE49-F238E27FC236}">
                <a16:creationId xmlns:a16="http://schemas.microsoft.com/office/drawing/2014/main" id="{3FAC49FF-2ECC-0598-789C-825988D91BDC}"/>
              </a:ext>
            </a:extLst>
          </p:cNvPr>
          <p:cNvSpPr txBox="1"/>
          <p:nvPr/>
        </p:nvSpPr>
        <p:spPr>
          <a:xfrm>
            <a:off x="6019800" y="6032933"/>
            <a:ext cx="6172200" cy="369332"/>
          </a:xfrm>
          <a:prstGeom prst="rect">
            <a:avLst/>
          </a:prstGeom>
          <a:noFill/>
        </p:spPr>
        <p:txBody>
          <a:bodyPr wrap="square">
            <a:spAutoFit/>
          </a:bodyPr>
          <a:lstStyle/>
          <a:p>
            <a:pPr marL="0" marR="0" algn="ctr">
              <a:spcAft>
                <a:spcPts val="780"/>
              </a:spcAft>
              <a:buNone/>
            </a:pPr>
            <a:r>
              <a:rPr lang="zh-CN" altLang="en-US" sz="1800" b="1" kern="100" dirty="0">
                <a:effectLst/>
                <a:latin typeface="宋体" panose="02010600030101010101" pitchFamily="2" charset="-122"/>
                <a:ea typeface="宋体" panose="02010600030101010101" pitchFamily="2" charset="-122"/>
              </a:rPr>
              <a:t>图</a:t>
            </a:r>
            <a:r>
              <a:rPr lang="en-US" altLang="zh-CN" sz="1800" b="1" kern="100" dirty="0">
                <a:effectLst/>
                <a:latin typeface="Times New Roman" panose="02020603050405020304" pitchFamily="18" charset="0"/>
                <a:ea typeface="宋体" panose="02010600030101010101" pitchFamily="2" charset="-122"/>
              </a:rPr>
              <a:t>1</a:t>
            </a:r>
            <a:r>
              <a:rPr lang="en-US" altLang="zh-CN" sz="1800" b="1" kern="100" dirty="0">
                <a:effectLst/>
                <a:latin typeface="Times New Roman" panose="02020603050405020304" pitchFamily="18" charset="0"/>
              </a:rPr>
              <a:t>2-6  </a:t>
            </a:r>
            <a:r>
              <a:rPr lang="zh-CN" altLang="en-US" sz="1800" b="1" kern="100" dirty="0">
                <a:effectLst/>
                <a:latin typeface="宋体" panose="02010600030101010101" pitchFamily="2" charset="-122"/>
                <a:ea typeface="宋体" panose="02010600030101010101" pitchFamily="2" charset="-122"/>
              </a:rPr>
              <a:t>改革开放以来中国宏观税负变化趋势</a:t>
            </a:r>
            <a:endParaRPr lang="zh-CN" altLang="en-US" sz="1800" kern="100" dirty="0">
              <a:effectLst/>
              <a:latin typeface="Times New Roman" panose="02020603050405020304" pitchFamily="18" charset="0"/>
            </a:endParaRPr>
          </a:p>
        </p:txBody>
      </p:sp>
    </p:spTree>
    <p:extLst>
      <p:ext uri="{BB962C8B-B14F-4D97-AF65-F5344CB8AC3E}">
        <p14:creationId xmlns:p14="http://schemas.microsoft.com/office/powerpoint/2010/main" val="2666277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0621E3-84E4-B9D0-756A-14EE390F0E3B}"/>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E9064361-CC9F-A046-B0EC-6ED34E8305AD}"/>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4357C6BA-5CC9-4219-7660-BD831EE72B74}"/>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E393C88F-F84E-8288-EEF2-9FB01F45A75F}"/>
              </a:ext>
            </a:extLst>
          </p:cNvPr>
          <p:cNvSpPr txBox="1"/>
          <p:nvPr/>
        </p:nvSpPr>
        <p:spPr>
          <a:xfrm>
            <a:off x="771525" y="1762947"/>
            <a:ext cx="4070454" cy="568324"/>
          </a:xfrm>
          <a:prstGeom prst="rect">
            <a:avLst/>
          </a:prstGeom>
        </p:spPr>
        <p:txBody>
          <a:bodyPr wrap="square">
            <a:noAutofit/>
          </a:bodyPr>
          <a:lstStyle/>
          <a:p>
            <a:pPr indent="252095" algn="just" defTabSz="266700">
              <a:lnSpc>
                <a:spcPct val="150000"/>
              </a:lnSpc>
              <a:spcBef>
                <a:spcPts val="700"/>
              </a:spcBef>
              <a:spcAft>
                <a:spcPct val="0"/>
              </a:spcAft>
            </a:pPr>
            <a:r>
              <a:rPr lang="en-US" sz="2400" dirty="0">
                <a:latin typeface="Times New Roman" panose="02020603050405020304" pitchFamily="18" charset="0"/>
                <a:ea typeface="华文楷体" panose="02010600040101010101" charset="-122"/>
                <a:cs typeface="Times New Roman" panose="02020603050405020304" pitchFamily="18" charset="0"/>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rPr>
              <a:t>（五）中国政府债务分析</a:t>
            </a:r>
            <a:endPar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政府债务整体状况</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sz="2400"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1" name="灯片编号占位符 6">
            <a:extLst>
              <a:ext uri="{FF2B5EF4-FFF2-40B4-BE49-F238E27FC236}">
                <a16:creationId xmlns:a16="http://schemas.microsoft.com/office/drawing/2014/main" id="{8608F888-12DD-F25A-C9AD-A366D17C60F3}"/>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38</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DDD27854-4C0D-9BDE-CE6C-E5CC9A3DC4B1}"/>
              </a:ext>
            </a:extLst>
          </p:cNvPr>
          <p:cNvSpPr>
            <a:spLocks noChangeArrowheads="1"/>
          </p:cNvSpPr>
          <p:nvPr/>
        </p:nvSpPr>
        <p:spPr bwMode="auto">
          <a:xfrm>
            <a:off x="671441" y="63630"/>
            <a:ext cx="5637180"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一、中国财政收支平衡统计分析</a:t>
            </a:r>
          </a:p>
        </p:txBody>
      </p:sp>
      <p:sp>
        <p:nvSpPr>
          <p:cNvPr id="4" name="文本框 3">
            <a:extLst>
              <a:ext uri="{FF2B5EF4-FFF2-40B4-BE49-F238E27FC236}">
                <a16:creationId xmlns:a16="http://schemas.microsoft.com/office/drawing/2014/main" id="{E49D32A4-1323-6E29-ADD9-8029FF5EDA69}"/>
              </a:ext>
            </a:extLst>
          </p:cNvPr>
          <p:cNvSpPr txBox="1"/>
          <p:nvPr/>
        </p:nvSpPr>
        <p:spPr>
          <a:xfrm>
            <a:off x="771525" y="813565"/>
            <a:ext cx="11258550" cy="1147558"/>
          </a:xfrm>
          <a:prstGeom prst="rect">
            <a:avLst/>
          </a:prstGeom>
          <a:noFill/>
        </p:spPr>
        <p:txBody>
          <a:bodyPr wrap="square">
            <a:spAutoFit/>
          </a:bodyPr>
          <a:lstStyle/>
          <a:p>
            <a:pPr marL="0" marR="0" algn="just">
              <a:lnSpc>
                <a:spcPct val="150000"/>
              </a:lnSpc>
              <a:buNone/>
            </a:pPr>
            <a:r>
              <a:rPr lang="zh-CN" altLang="en-US" sz="2400" kern="100" dirty="0">
                <a:effectLst/>
                <a:latin typeface="华文楷体" panose="02010600040101010101" pitchFamily="2" charset="-122"/>
                <a:ea typeface="华文楷体" panose="02010600040101010101" pitchFamily="2" charset="-122"/>
              </a:rPr>
              <a:t>从财政收入角度看，政府债务是一级政府为履行公共服务事权、平衡财政收支而筹集的财政资金。政府债务统计，是衡量国家和地方政府财政风险的重要工具。</a:t>
            </a:r>
          </a:p>
        </p:txBody>
      </p:sp>
      <p:sp>
        <p:nvSpPr>
          <p:cNvPr id="5" name="文本框 4">
            <a:extLst>
              <a:ext uri="{FF2B5EF4-FFF2-40B4-BE49-F238E27FC236}">
                <a16:creationId xmlns:a16="http://schemas.microsoft.com/office/drawing/2014/main" id="{83452F36-3797-F789-6560-FA2A0A5A875B}"/>
              </a:ext>
            </a:extLst>
          </p:cNvPr>
          <p:cNvSpPr txBox="1"/>
          <p:nvPr/>
        </p:nvSpPr>
        <p:spPr>
          <a:xfrm>
            <a:off x="771524" y="3121954"/>
            <a:ext cx="11395023" cy="2809552"/>
          </a:xfrm>
          <a:prstGeom prst="rect">
            <a:avLst/>
          </a:prstGeom>
          <a:noFill/>
        </p:spPr>
        <p:txBody>
          <a:bodyPr wrap="square" rtlCol="0">
            <a:spAutoFit/>
          </a:bodyPr>
          <a:lstStyle/>
          <a:p>
            <a:pPr indent="612000">
              <a:lnSpc>
                <a:spcPct val="150000"/>
              </a:lnSpc>
            </a:pPr>
            <a:r>
              <a:rPr lang="zh-CN" altLang="en-US" sz="2400" kern="100" dirty="0">
                <a:latin typeface="华文楷体" panose="02010600040101010101" pitchFamily="2" charset="-122"/>
                <a:ea typeface="华文楷体" panose="02010600040101010101" pitchFamily="2" charset="-122"/>
              </a:rPr>
              <a:t>根据债务来源，政府债务分为国内债务和国外债务。</a:t>
            </a:r>
            <a:endParaRPr lang="en-US" altLang="zh-CN" sz="2400" kern="100" dirty="0">
              <a:latin typeface="华文楷体" panose="02010600040101010101" pitchFamily="2" charset="-122"/>
              <a:ea typeface="华文楷体" panose="02010600040101010101" pitchFamily="2" charset="-122"/>
            </a:endParaRPr>
          </a:p>
          <a:p>
            <a:pPr indent="612000">
              <a:lnSpc>
                <a:spcPct val="150000"/>
              </a:lnSpc>
            </a:pPr>
            <a:r>
              <a:rPr lang="zh-CN" altLang="en-US" sz="2400" kern="100" dirty="0">
                <a:latin typeface="华文楷体" panose="02010600040101010101" pitchFamily="2" charset="-122"/>
                <a:ea typeface="华文楷体" panose="02010600040101010101" pitchFamily="2" charset="-122"/>
              </a:rPr>
              <a:t>根据融资方式，分为显性债务和隐性债务：前者通过公开发行国债或地方政府债券得以实现，后者则是未纳入政府预算、由地方融资平台或其他机构承担。</a:t>
            </a:r>
            <a:endParaRPr lang="en-US" altLang="zh-CN" sz="2400" kern="100" dirty="0">
              <a:latin typeface="华文楷体" panose="02010600040101010101" pitchFamily="2" charset="-122"/>
              <a:ea typeface="华文楷体" panose="02010600040101010101" pitchFamily="2" charset="-122"/>
            </a:endParaRPr>
          </a:p>
          <a:p>
            <a:pPr indent="612000">
              <a:lnSpc>
                <a:spcPct val="150000"/>
              </a:lnSpc>
            </a:pPr>
            <a:r>
              <a:rPr lang="zh-CN" altLang="en-US" sz="2400" kern="100" dirty="0">
                <a:latin typeface="华文楷体" panose="02010600040101010101" pitchFamily="2" charset="-122"/>
                <a:ea typeface="华文楷体" panose="02010600040101010101" pitchFamily="2" charset="-122"/>
              </a:rPr>
              <a:t>根据债务主体，分为由中央政府发行或担保的国家债务，以及地方政府及其相关投融资平台发行的地方债务。</a:t>
            </a:r>
          </a:p>
        </p:txBody>
      </p:sp>
    </p:spTree>
    <p:extLst>
      <p:ext uri="{BB962C8B-B14F-4D97-AF65-F5344CB8AC3E}">
        <p14:creationId xmlns:p14="http://schemas.microsoft.com/office/powerpoint/2010/main" val="4273325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 calcmode="lin" valueType="num">
                                      <p:cBhvr additive="base">
                                        <p:cTn id="1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8" name="Rectangle 9"/>
          <p:cNvSpPr>
            <a:spLocks noGrp="1" noChangeArrowheads="1"/>
          </p:cNvSpPr>
          <p:nvPr>
            <p:ph idx="1"/>
          </p:nvPr>
        </p:nvSpPr>
        <p:spPr>
          <a:xfrm>
            <a:off x="956558" y="771525"/>
            <a:ext cx="10864850" cy="5067301"/>
          </a:xfrm>
          <a:ln w="25400">
            <a:noFill/>
          </a:ln>
          <a:effectLst>
            <a:outerShdw blurRad="50800" dist="50800" dir="5400000" algn="ctr" rotWithShape="0">
              <a:schemeClr val="accent5">
                <a:lumMod val="20000"/>
                <a:lumOff val="80000"/>
              </a:schemeClr>
            </a:outerShdw>
          </a:effectLst>
        </p:spPr>
        <p:txBody>
          <a:bodyPr>
            <a:normAutofit/>
          </a:bodyPr>
          <a:lstStyle/>
          <a:p>
            <a:pPr>
              <a:lnSpc>
                <a:spcPct val="150000"/>
              </a:lnSpc>
              <a:buNone/>
            </a:pPr>
            <a:r>
              <a:rPr lang="en-US" altLang="zh-CN" sz="2400" dirty="0">
                <a:latin typeface="华文楷体" panose="02010600040101010101" charset="-122"/>
                <a:ea typeface="华文楷体" panose="02010600040101010101" charset="-122"/>
                <a:cs typeface="华文楷体" panose="02010600040101010101" charset="-122"/>
              </a:rPr>
              <a:t>        </a:t>
            </a:r>
          </a:p>
          <a:p>
            <a:pPr indent="612000">
              <a:lnSpc>
                <a:spcPct val="150000"/>
              </a:lnSpc>
              <a:buNone/>
            </a:pPr>
            <a:r>
              <a:rPr lang="zh-CN" altLang="en-US" sz="2400" dirty="0">
                <a:latin typeface="华文楷体" panose="02010600040101010101" charset="-122"/>
                <a:ea typeface="华文楷体" panose="02010600040101010101" charset="-122"/>
              </a:rPr>
              <a:t>政府财政统计体系（</a:t>
            </a:r>
            <a:r>
              <a:rPr lang="en-US" altLang="zh-CN" sz="2400" dirty="0">
                <a:latin typeface="华文楷体" panose="02010600040101010101" charset="-122"/>
                <a:ea typeface="华文楷体" panose="02010600040101010101" charset="-122"/>
              </a:rPr>
              <a:t>A System of Government Finance Statistics</a:t>
            </a:r>
            <a:r>
              <a:rPr lang="zh-CN" altLang="en-US" sz="2400" dirty="0">
                <a:latin typeface="华文楷体" panose="02010600040101010101" charset="-122"/>
                <a:ea typeface="华文楷体" panose="02010600040101010101" charset="-122"/>
              </a:rPr>
              <a:t>，</a:t>
            </a:r>
            <a:r>
              <a:rPr lang="en-US" altLang="zh-CN" sz="2400" dirty="0">
                <a:latin typeface="华文楷体" panose="02010600040101010101" charset="-122"/>
                <a:ea typeface="华文楷体" panose="02010600040101010101" charset="-122"/>
              </a:rPr>
              <a:t>GFS</a:t>
            </a:r>
            <a:r>
              <a:rPr lang="zh-CN" altLang="en-US" sz="2400" dirty="0">
                <a:latin typeface="华文楷体" panose="02010600040101010101" charset="-122"/>
                <a:ea typeface="华文楷体" panose="02010600040101010101" charset="-122"/>
              </a:rPr>
              <a:t>），是由经济角度反映政府治理国家、管理经济活动运行情况的多功能核算体系。</a:t>
            </a:r>
            <a:r>
              <a:rPr lang="en-US" altLang="zh-CN" sz="2400" dirty="0">
                <a:latin typeface="华文楷体" panose="02010600040101010101" charset="-122"/>
                <a:ea typeface="华文楷体" panose="02010600040101010101" charset="-122"/>
              </a:rPr>
              <a:t>GFS</a:t>
            </a:r>
            <a:r>
              <a:rPr lang="zh-CN" altLang="en-US" sz="2400" dirty="0">
                <a:latin typeface="华文楷体" panose="02010600040101010101" charset="-122"/>
                <a:ea typeface="华文楷体" panose="02010600040101010101" charset="-122"/>
              </a:rPr>
              <a:t>与国民账户体系（</a:t>
            </a:r>
            <a:r>
              <a:rPr lang="en-US" altLang="zh-CN" sz="2400" dirty="0">
                <a:latin typeface="华文楷体" panose="02010600040101010101" charset="-122"/>
                <a:ea typeface="华文楷体" panose="02010600040101010101" charset="-122"/>
              </a:rPr>
              <a:t>SNA</a:t>
            </a:r>
            <a:r>
              <a:rPr lang="zh-CN" altLang="en-US" sz="2400" dirty="0">
                <a:latin typeface="华文楷体" panose="02010600040101010101" charset="-122"/>
                <a:ea typeface="华文楷体" panose="02010600040101010101" charset="-122"/>
              </a:rPr>
              <a:t>）、国际收支统计体系（</a:t>
            </a:r>
            <a:r>
              <a:rPr lang="en-US" altLang="zh-CN" sz="2400" dirty="0">
                <a:latin typeface="华文楷体" panose="02010600040101010101" charset="-122"/>
                <a:ea typeface="华文楷体" panose="02010600040101010101" charset="-122"/>
              </a:rPr>
              <a:t>BPM</a:t>
            </a:r>
            <a:r>
              <a:rPr lang="zh-CN" altLang="en-US" sz="2400" dirty="0">
                <a:latin typeface="华文楷体" panose="02010600040101010101" charset="-122"/>
                <a:ea typeface="华文楷体" panose="02010600040101010101" charset="-122"/>
              </a:rPr>
              <a:t>）、货币金融统计体系（</a:t>
            </a:r>
            <a:r>
              <a:rPr lang="en-US" altLang="zh-CN" sz="2400" dirty="0">
                <a:latin typeface="华文楷体" panose="02010600040101010101" charset="-122"/>
                <a:ea typeface="华文楷体" panose="02010600040101010101" charset="-122"/>
              </a:rPr>
              <a:t>MFS</a:t>
            </a:r>
            <a:r>
              <a:rPr lang="zh-CN" altLang="en-US" sz="2400" dirty="0">
                <a:latin typeface="华文楷体" panose="02010600040101010101" charset="-122"/>
                <a:ea typeface="华文楷体" panose="02010600040101010101" charset="-122"/>
              </a:rPr>
              <a:t>）合称国际统计规范的四大支柱。</a:t>
            </a:r>
            <a:r>
              <a:rPr lang="en-US" altLang="zh-CN" sz="2400" dirty="0">
                <a:latin typeface="华文楷体" panose="02010600040101010101" charset="-122"/>
                <a:ea typeface="华文楷体" panose="02010600040101010101" charset="-122"/>
              </a:rPr>
              <a:t>1974</a:t>
            </a:r>
            <a:r>
              <a:rPr lang="zh-CN" altLang="en-US" sz="2400" dirty="0">
                <a:latin typeface="华文楷体" panose="02010600040101010101" charset="-122"/>
                <a:ea typeface="华文楷体" panose="02010600040101010101" charset="-122"/>
              </a:rPr>
              <a:t>年</a:t>
            </a:r>
            <a:r>
              <a:rPr lang="en-US" altLang="zh-CN" sz="2400" dirty="0">
                <a:latin typeface="华文楷体" panose="02010600040101010101" charset="-122"/>
                <a:ea typeface="华文楷体" panose="02010600040101010101" charset="-122"/>
              </a:rPr>
              <a:t>6</a:t>
            </a:r>
            <a:r>
              <a:rPr lang="zh-CN" altLang="en-US" sz="2400" dirty="0">
                <a:latin typeface="华文楷体" panose="02010600040101010101" charset="-122"/>
                <a:ea typeface="华文楷体" panose="02010600040101010101" charset="-122"/>
              </a:rPr>
              <a:t>月，国际货币基金组织（</a:t>
            </a:r>
            <a:r>
              <a:rPr lang="en-US" altLang="zh-CN" sz="2400" dirty="0">
                <a:latin typeface="华文楷体" panose="02010600040101010101" charset="-122"/>
                <a:ea typeface="华文楷体" panose="02010600040101010101" charset="-122"/>
              </a:rPr>
              <a:t>IMF</a:t>
            </a:r>
            <a:r>
              <a:rPr lang="zh-CN" altLang="en-US" sz="2400" dirty="0">
                <a:latin typeface="华文楷体" panose="02010600040101010101" charset="-122"/>
                <a:ea typeface="华文楷体" panose="02010600040101010101" charset="-122"/>
              </a:rPr>
              <a:t>）编制的</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政府财政统计手册：草稿</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，是政府财政统计体系的萌芽。</a:t>
            </a:r>
            <a:r>
              <a:rPr lang="en-US" altLang="zh-CN" sz="2400" dirty="0">
                <a:latin typeface="华文楷体" panose="02010600040101010101" charset="-122"/>
                <a:ea typeface="华文楷体" panose="02010600040101010101" charset="-122"/>
              </a:rPr>
              <a:t>1986</a:t>
            </a:r>
            <a:r>
              <a:rPr lang="zh-CN" altLang="en-US" sz="2400" dirty="0">
                <a:latin typeface="华文楷体" panose="02010600040101010101" charset="-122"/>
                <a:ea typeface="华文楷体" panose="02010600040101010101" charset="-122"/>
              </a:rPr>
              <a:t>年政府财政统计体系正式创立，</a:t>
            </a:r>
            <a:r>
              <a:rPr lang="en-US" altLang="zh-CN" sz="2400" dirty="0">
                <a:latin typeface="华文楷体" panose="02010600040101010101" charset="-122"/>
                <a:ea typeface="华文楷体" panose="02010600040101010101" charset="-122"/>
              </a:rPr>
              <a:t>2001</a:t>
            </a:r>
            <a:r>
              <a:rPr lang="zh-CN" altLang="en-US" sz="2400" dirty="0">
                <a:latin typeface="华文楷体" panose="02010600040101010101" charset="-122"/>
                <a:ea typeface="华文楷体" panose="02010600040101010101" charset="-122"/>
              </a:rPr>
              <a:t>年做出重大修订，当前最新版本为</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政府财政统计手册</a:t>
            </a:r>
            <a:r>
              <a:rPr lang="en-US" altLang="zh-CN" sz="2400" dirty="0">
                <a:latin typeface="华文楷体" panose="02010600040101010101" charset="-122"/>
                <a:ea typeface="华文楷体" panose="02010600040101010101" charset="-122"/>
              </a:rPr>
              <a:t>2014》</a:t>
            </a:r>
            <a:r>
              <a:rPr lang="zh-CN" altLang="en-US" sz="2400" dirty="0">
                <a:latin typeface="华文楷体" panose="02010600040101010101" charset="-122"/>
                <a:ea typeface="华文楷体" panose="02010600040101010101" charset="-122"/>
              </a:rPr>
              <a:t>（</a:t>
            </a:r>
            <a:r>
              <a:rPr lang="en-US" altLang="zh-CN" sz="2400" dirty="0">
                <a:latin typeface="华文楷体" panose="02010600040101010101" charset="-122"/>
                <a:ea typeface="华文楷体" panose="02010600040101010101" charset="-122"/>
              </a:rPr>
              <a:t>GFSM2014</a:t>
            </a:r>
            <a:r>
              <a:rPr lang="zh-CN" altLang="en-US" sz="2400" dirty="0">
                <a:latin typeface="华文楷体" panose="02010600040101010101" charset="-122"/>
                <a:ea typeface="华文楷体" panose="02010600040101010101" charset="-122"/>
              </a:rPr>
              <a:t>）。</a:t>
            </a:r>
          </a:p>
          <a:p>
            <a:pPr>
              <a:lnSpc>
                <a:spcPct val="150000"/>
              </a:lnSpc>
              <a:buNone/>
            </a:pPr>
            <a:endParaRPr lang="zh-CN" altLang="en-US" sz="2400" dirty="0">
              <a:latin typeface="微软雅黑" panose="020B0503020204020204" pitchFamily="34" charset="-122"/>
              <a:ea typeface="微软雅黑" panose="020B0503020204020204" pitchFamily="34" charset="-122"/>
            </a:endParaRPr>
          </a:p>
          <a:p>
            <a:pPr>
              <a:lnSpc>
                <a:spcPct val="150000"/>
              </a:lnSpc>
              <a:buNone/>
            </a:pPr>
            <a:endParaRPr lang="zh-CN" altLang="en-US" sz="2400" dirty="0">
              <a:latin typeface="微软雅黑" panose="020B0503020204020204" pitchFamily="34" charset="-122"/>
              <a:ea typeface="微软雅黑" panose="020B0503020204020204" pitchFamily="34"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3</a:t>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一、政府财政统计体系</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98">
                                            <p:txEl>
                                              <p:pRg st="0" end="0"/>
                                            </p:txEl>
                                          </p:spTgt>
                                        </p:tgtEl>
                                        <p:attrNameLst>
                                          <p:attrName>style.visibility</p:attrName>
                                        </p:attrNameLst>
                                      </p:cBhvr>
                                      <p:to>
                                        <p:strVal val="visible"/>
                                      </p:to>
                                    </p:set>
                                    <p:anim calcmode="lin" valueType="num">
                                      <p:cBhvr additive="base">
                                        <p:cTn id="7" dur="500" fill="hold"/>
                                        <p:tgtEl>
                                          <p:spTgt spid="819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198">
                                            <p:txEl>
                                              <p:pRg st="1" end="1"/>
                                            </p:txEl>
                                          </p:spTgt>
                                        </p:tgtEl>
                                        <p:attrNameLst>
                                          <p:attrName>style.visibility</p:attrName>
                                        </p:attrNameLst>
                                      </p:cBhvr>
                                      <p:to>
                                        <p:strVal val="visible"/>
                                      </p:to>
                                    </p:set>
                                    <p:anim calcmode="lin" valueType="num">
                                      <p:cBhvr additive="base">
                                        <p:cTn id="13" dur="500" fill="hold"/>
                                        <p:tgtEl>
                                          <p:spTgt spid="819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198">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8"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5B312B-C59F-60A0-B78B-9253F060902C}"/>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8EBF6A3F-CE28-69AB-E5C0-A50100B2EB9D}"/>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E6FE678F-C9AD-9A24-CBAB-8284B86BAD93}"/>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7ABFF073-8525-16E2-8A02-FABC0D4E57B8}"/>
              </a:ext>
            </a:extLst>
          </p:cNvPr>
          <p:cNvSpPr txBox="1"/>
          <p:nvPr/>
        </p:nvSpPr>
        <p:spPr>
          <a:xfrm>
            <a:off x="671441" y="613410"/>
            <a:ext cx="4070454" cy="568324"/>
          </a:xfrm>
          <a:prstGeom prst="rect">
            <a:avLst/>
          </a:prstGeom>
        </p:spPr>
        <p:txBody>
          <a:bodyPr wrap="square">
            <a:noAutofit/>
          </a:bodyPr>
          <a:lstStyle/>
          <a:p>
            <a:pPr indent="252095" algn="just" defTabSz="266700">
              <a:lnSpc>
                <a:spcPct val="150000"/>
              </a:lnSpc>
              <a:spcBef>
                <a:spcPts val="700"/>
              </a:spcBef>
              <a:spcAft>
                <a:spcPct val="0"/>
              </a:spcAft>
            </a:pPr>
            <a:r>
              <a:rPr lang="en-US" sz="2400" dirty="0">
                <a:latin typeface="Times New Roman" panose="02020603050405020304" pitchFamily="18" charset="0"/>
                <a:ea typeface="华文楷体" panose="02010600040101010101" charset="-122"/>
                <a:cs typeface="Times New Roman" panose="02020603050405020304" pitchFamily="18" charset="0"/>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rPr>
              <a:t>（五）中国政府债务分析</a:t>
            </a:r>
            <a:endPar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政府债务整体状况</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sz="2400"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1" name="灯片编号占位符 6">
            <a:extLst>
              <a:ext uri="{FF2B5EF4-FFF2-40B4-BE49-F238E27FC236}">
                <a16:creationId xmlns:a16="http://schemas.microsoft.com/office/drawing/2014/main" id="{0A9B831B-958F-2F97-3155-C2A7192C229E}"/>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39</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F1EF0371-45F4-C5E6-2CD8-6341C322AF7B}"/>
              </a:ext>
            </a:extLst>
          </p:cNvPr>
          <p:cNvSpPr>
            <a:spLocks noChangeArrowheads="1"/>
          </p:cNvSpPr>
          <p:nvPr/>
        </p:nvSpPr>
        <p:spPr bwMode="auto">
          <a:xfrm>
            <a:off x="671441" y="53605"/>
            <a:ext cx="5637180"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一、中国财政收支平衡统计分析</a:t>
            </a:r>
          </a:p>
        </p:txBody>
      </p:sp>
      <p:graphicFrame>
        <p:nvGraphicFramePr>
          <p:cNvPr id="2" name="表格 1">
            <a:extLst>
              <a:ext uri="{FF2B5EF4-FFF2-40B4-BE49-F238E27FC236}">
                <a16:creationId xmlns:a16="http://schemas.microsoft.com/office/drawing/2014/main" id="{67046294-A12A-909E-4D0F-635ED3543B44}"/>
              </a:ext>
            </a:extLst>
          </p:cNvPr>
          <p:cNvGraphicFramePr>
            <a:graphicFrameLocks noGrp="1"/>
          </p:cNvGraphicFramePr>
          <p:nvPr>
            <p:extLst>
              <p:ext uri="{D42A27DB-BD31-4B8C-83A1-F6EECF244321}">
                <p14:modId xmlns:p14="http://schemas.microsoft.com/office/powerpoint/2010/main" val="3116528648"/>
              </p:ext>
            </p:extLst>
          </p:nvPr>
        </p:nvGraphicFramePr>
        <p:xfrm>
          <a:off x="4791936" y="787396"/>
          <a:ext cx="7248525" cy="5586992"/>
        </p:xfrm>
        <a:graphic>
          <a:graphicData uri="http://schemas.openxmlformats.org/drawingml/2006/table">
            <a:tbl>
              <a:tblPr>
                <a:tableStyleId>{5C22544A-7EE6-4342-B048-85BDC9FD1C3A}</a:tableStyleId>
              </a:tblPr>
              <a:tblGrid>
                <a:gridCol w="787987">
                  <a:extLst>
                    <a:ext uri="{9D8B030D-6E8A-4147-A177-3AD203B41FA5}">
                      <a16:colId xmlns:a16="http://schemas.microsoft.com/office/drawing/2014/main" val="1573728863"/>
                    </a:ext>
                  </a:extLst>
                </a:gridCol>
                <a:gridCol w="1062700">
                  <a:extLst>
                    <a:ext uri="{9D8B030D-6E8A-4147-A177-3AD203B41FA5}">
                      <a16:colId xmlns:a16="http://schemas.microsoft.com/office/drawing/2014/main" val="2009691511"/>
                    </a:ext>
                  </a:extLst>
                </a:gridCol>
                <a:gridCol w="1062700">
                  <a:extLst>
                    <a:ext uri="{9D8B030D-6E8A-4147-A177-3AD203B41FA5}">
                      <a16:colId xmlns:a16="http://schemas.microsoft.com/office/drawing/2014/main" val="687709698"/>
                    </a:ext>
                  </a:extLst>
                </a:gridCol>
                <a:gridCol w="1062700">
                  <a:extLst>
                    <a:ext uri="{9D8B030D-6E8A-4147-A177-3AD203B41FA5}">
                      <a16:colId xmlns:a16="http://schemas.microsoft.com/office/drawing/2014/main" val="4129019799"/>
                    </a:ext>
                  </a:extLst>
                </a:gridCol>
                <a:gridCol w="817708">
                  <a:extLst>
                    <a:ext uri="{9D8B030D-6E8A-4147-A177-3AD203B41FA5}">
                      <a16:colId xmlns:a16="http://schemas.microsoft.com/office/drawing/2014/main" val="2141231682"/>
                    </a:ext>
                  </a:extLst>
                </a:gridCol>
                <a:gridCol w="818511">
                  <a:extLst>
                    <a:ext uri="{9D8B030D-6E8A-4147-A177-3AD203B41FA5}">
                      <a16:colId xmlns:a16="http://schemas.microsoft.com/office/drawing/2014/main" val="1754536854"/>
                    </a:ext>
                  </a:extLst>
                </a:gridCol>
                <a:gridCol w="817708">
                  <a:extLst>
                    <a:ext uri="{9D8B030D-6E8A-4147-A177-3AD203B41FA5}">
                      <a16:colId xmlns:a16="http://schemas.microsoft.com/office/drawing/2014/main" val="3513620137"/>
                    </a:ext>
                  </a:extLst>
                </a:gridCol>
                <a:gridCol w="818511">
                  <a:extLst>
                    <a:ext uri="{9D8B030D-6E8A-4147-A177-3AD203B41FA5}">
                      <a16:colId xmlns:a16="http://schemas.microsoft.com/office/drawing/2014/main" val="4122504685"/>
                    </a:ext>
                  </a:extLst>
                </a:gridCol>
              </a:tblGrid>
              <a:tr h="252951">
                <a:tc>
                  <a:txBody>
                    <a:bodyPr/>
                    <a:lstStyle/>
                    <a:p>
                      <a:pPr>
                        <a:buNone/>
                      </a:pPr>
                      <a:endParaRPr lang="zh-CN" altLang="en-US" sz="1200" b="1" dirty="0">
                        <a:effectLst/>
                        <a:latin typeface="+mn-ea"/>
                        <a:ea typeface="+mn-ea"/>
                      </a:endParaRPr>
                    </a:p>
                  </a:txBody>
                  <a:tcPr marL="14672" marR="14672" marT="37728" marB="37728" anchor="ctr"/>
                </a:tc>
                <a:tc gridSpan="3">
                  <a:txBody>
                    <a:bodyPr/>
                    <a:lstStyle/>
                    <a:p>
                      <a:pPr marL="0" marR="0" algn="ctr">
                        <a:lnSpc>
                          <a:spcPts val="1200"/>
                        </a:lnSpc>
                        <a:buNone/>
                      </a:pPr>
                      <a:r>
                        <a:rPr lang="zh-CN" altLang="en-US" sz="1200" b="1" kern="100" dirty="0">
                          <a:effectLst/>
                          <a:latin typeface="+mn-ea"/>
                          <a:ea typeface="+mn-ea"/>
                        </a:rPr>
                        <a:t>债务规模（亿元）</a:t>
                      </a:r>
                    </a:p>
                  </a:txBody>
                  <a:tcPr marL="14672" marR="14672" marT="37728" marB="37728" anchor="ctr"/>
                </a:tc>
                <a:tc hMerge="1">
                  <a:txBody>
                    <a:bodyPr/>
                    <a:lstStyle/>
                    <a:p>
                      <a:endParaRPr lang="zh-CN" altLang="en-US"/>
                    </a:p>
                  </a:txBody>
                  <a:tcPr/>
                </a:tc>
                <a:tc hMerge="1">
                  <a:txBody>
                    <a:bodyPr/>
                    <a:lstStyle/>
                    <a:p>
                      <a:endParaRPr lang="zh-CN" altLang="en-US"/>
                    </a:p>
                  </a:txBody>
                  <a:tcPr/>
                </a:tc>
                <a:tc gridSpan="3">
                  <a:txBody>
                    <a:bodyPr/>
                    <a:lstStyle/>
                    <a:p>
                      <a:pPr marL="0" marR="0" algn="ctr">
                        <a:lnSpc>
                          <a:spcPts val="1200"/>
                        </a:lnSpc>
                        <a:buNone/>
                      </a:pPr>
                      <a:r>
                        <a:rPr lang="zh-CN" altLang="en-US" sz="1200" b="1" kern="100">
                          <a:effectLst/>
                          <a:latin typeface="+mn-ea"/>
                          <a:ea typeface="+mn-ea"/>
                        </a:rPr>
                        <a:t>债务强度（债务</a:t>
                      </a:r>
                      <a:r>
                        <a:rPr lang="en-US" altLang="zh-CN" sz="1200" b="1" kern="100">
                          <a:effectLst/>
                          <a:latin typeface="+mn-ea"/>
                          <a:ea typeface="+mn-ea"/>
                        </a:rPr>
                        <a:t>/GDP</a:t>
                      </a:r>
                      <a:r>
                        <a:rPr lang="zh-CN" altLang="en-US" sz="1200" b="1" kern="100">
                          <a:effectLst/>
                          <a:latin typeface="+mn-ea"/>
                          <a:ea typeface="+mn-ea"/>
                        </a:rPr>
                        <a:t>）</a:t>
                      </a:r>
                    </a:p>
                  </a:txBody>
                  <a:tcPr marL="14672" marR="14672" marT="37728" marB="37728" anchor="ctr"/>
                </a:tc>
                <a:tc hMerge="1">
                  <a:txBody>
                    <a:bodyPr/>
                    <a:lstStyle/>
                    <a:p>
                      <a:endParaRPr lang="zh-CN" altLang="en-US"/>
                    </a:p>
                  </a:txBody>
                  <a:tcPr/>
                </a:tc>
                <a:tc hMerge="1">
                  <a:txBody>
                    <a:bodyPr/>
                    <a:lstStyle/>
                    <a:p>
                      <a:endParaRPr lang="zh-CN" altLang="en-US"/>
                    </a:p>
                  </a:txBody>
                  <a:tcPr/>
                </a:tc>
                <a:tc>
                  <a:txBody>
                    <a:bodyPr/>
                    <a:lstStyle/>
                    <a:p>
                      <a:pPr marL="0" marR="0" algn="ctr">
                        <a:lnSpc>
                          <a:spcPts val="1200"/>
                        </a:lnSpc>
                        <a:buNone/>
                      </a:pPr>
                      <a:r>
                        <a:rPr lang="zh-CN" altLang="en-US" sz="1200" b="1" kern="100">
                          <a:effectLst/>
                          <a:latin typeface="+mn-ea"/>
                          <a:ea typeface="+mn-ea"/>
                        </a:rPr>
                        <a:t>债务</a:t>
                      </a:r>
                    </a:p>
                  </a:txBody>
                  <a:tcPr marL="56593" marR="56593" marT="37728" marB="37728"/>
                </a:tc>
                <a:extLst>
                  <a:ext uri="{0D108BD9-81ED-4DB2-BD59-A6C34878D82A}">
                    <a16:rowId xmlns:a16="http://schemas.microsoft.com/office/drawing/2014/main" val="2423169175"/>
                  </a:ext>
                </a:extLst>
              </a:tr>
              <a:tr h="420272">
                <a:tc>
                  <a:txBody>
                    <a:bodyPr/>
                    <a:lstStyle/>
                    <a:p>
                      <a:pPr marL="0" marR="0" algn="ctr">
                        <a:buNone/>
                      </a:pPr>
                      <a:r>
                        <a:rPr lang="zh-CN" altLang="en-US" sz="1200" b="1" kern="100">
                          <a:effectLst/>
                          <a:latin typeface="+mn-ea"/>
                          <a:ea typeface="+mn-ea"/>
                        </a:rPr>
                        <a:t>年份</a:t>
                      </a:r>
                    </a:p>
                  </a:txBody>
                  <a:tcPr marL="56593" marR="56593" marT="37728" marB="37728" anchor="ctr"/>
                </a:tc>
                <a:tc>
                  <a:txBody>
                    <a:bodyPr/>
                    <a:lstStyle/>
                    <a:p>
                      <a:pPr marL="0" marR="0" algn="ctr">
                        <a:buNone/>
                      </a:pPr>
                      <a:r>
                        <a:rPr lang="zh-CN" altLang="en-US" sz="1200" b="1" kern="100" dirty="0">
                          <a:effectLst/>
                          <a:latin typeface="+mn-ea"/>
                          <a:ea typeface="+mn-ea"/>
                        </a:rPr>
                        <a:t>债务合计</a:t>
                      </a:r>
                    </a:p>
                  </a:txBody>
                  <a:tcPr marL="56593" marR="56593" marT="37728" marB="37728" anchor="ctr"/>
                </a:tc>
                <a:tc>
                  <a:txBody>
                    <a:bodyPr/>
                    <a:lstStyle/>
                    <a:p>
                      <a:pPr marL="0" marR="0" algn="ctr">
                        <a:buNone/>
                      </a:pPr>
                      <a:r>
                        <a:rPr lang="zh-CN" altLang="en-US" sz="1200" b="1" kern="100" dirty="0">
                          <a:effectLst/>
                          <a:latin typeface="+mn-ea"/>
                          <a:ea typeface="+mn-ea"/>
                        </a:rPr>
                        <a:t>国内债务</a:t>
                      </a:r>
                    </a:p>
                  </a:txBody>
                  <a:tcPr marL="56593" marR="56593" marT="37728" marB="37728" anchor="ctr"/>
                </a:tc>
                <a:tc>
                  <a:txBody>
                    <a:bodyPr/>
                    <a:lstStyle/>
                    <a:p>
                      <a:pPr marL="0" marR="0" algn="ctr">
                        <a:buNone/>
                      </a:pPr>
                      <a:r>
                        <a:rPr lang="zh-CN" altLang="en-US" sz="1200" b="1" kern="100">
                          <a:effectLst/>
                          <a:latin typeface="+mn-ea"/>
                          <a:ea typeface="+mn-ea"/>
                        </a:rPr>
                        <a:t>国外债务</a:t>
                      </a:r>
                    </a:p>
                  </a:txBody>
                  <a:tcPr marL="56593" marR="56593" marT="37728" marB="37728" anchor="ctr"/>
                </a:tc>
                <a:tc>
                  <a:txBody>
                    <a:bodyPr/>
                    <a:lstStyle/>
                    <a:p>
                      <a:pPr marL="0" marR="0" algn="ctr">
                        <a:buNone/>
                      </a:pPr>
                      <a:r>
                        <a:rPr lang="zh-CN" altLang="en-US" sz="1200" b="1" kern="100">
                          <a:effectLst/>
                          <a:latin typeface="+mn-ea"/>
                          <a:ea typeface="+mn-ea"/>
                        </a:rPr>
                        <a:t>债务合计</a:t>
                      </a:r>
                    </a:p>
                  </a:txBody>
                  <a:tcPr marL="56593" marR="56593" marT="37728" marB="37728" anchor="ctr"/>
                </a:tc>
                <a:tc>
                  <a:txBody>
                    <a:bodyPr/>
                    <a:lstStyle/>
                    <a:p>
                      <a:pPr marL="0" marR="0" algn="ctr">
                        <a:buNone/>
                      </a:pPr>
                      <a:r>
                        <a:rPr lang="zh-CN" altLang="en-US" sz="1200" b="1" kern="100">
                          <a:effectLst/>
                          <a:latin typeface="+mn-ea"/>
                          <a:ea typeface="+mn-ea"/>
                        </a:rPr>
                        <a:t>国内债务</a:t>
                      </a:r>
                    </a:p>
                  </a:txBody>
                  <a:tcPr marL="56593" marR="56593" marT="37728" marB="37728" anchor="ctr"/>
                </a:tc>
                <a:tc>
                  <a:txBody>
                    <a:bodyPr/>
                    <a:lstStyle/>
                    <a:p>
                      <a:pPr marL="0" marR="0" algn="ctr">
                        <a:buNone/>
                      </a:pPr>
                      <a:r>
                        <a:rPr lang="zh-CN" altLang="en-US" sz="1200" b="1" kern="100">
                          <a:effectLst/>
                          <a:latin typeface="+mn-ea"/>
                          <a:ea typeface="+mn-ea"/>
                        </a:rPr>
                        <a:t>国外债务</a:t>
                      </a:r>
                    </a:p>
                  </a:txBody>
                  <a:tcPr marL="56593" marR="56593" marT="37728" marB="37728" anchor="ctr"/>
                </a:tc>
                <a:tc>
                  <a:txBody>
                    <a:bodyPr/>
                    <a:lstStyle/>
                    <a:p>
                      <a:pPr marL="0" marR="0" algn="ctr">
                        <a:buNone/>
                      </a:pPr>
                      <a:r>
                        <a:rPr lang="zh-CN" altLang="en-US" sz="1200" b="1" kern="100">
                          <a:effectLst/>
                          <a:latin typeface="+mn-ea"/>
                          <a:ea typeface="+mn-ea"/>
                        </a:rPr>
                        <a:t>依存度</a:t>
                      </a:r>
                    </a:p>
                  </a:txBody>
                  <a:tcPr marL="56593" marR="56593" marT="37728" marB="37728"/>
                </a:tc>
                <a:extLst>
                  <a:ext uri="{0D108BD9-81ED-4DB2-BD59-A6C34878D82A}">
                    <a16:rowId xmlns:a16="http://schemas.microsoft.com/office/drawing/2014/main" val="1575046127"/>
                  </a:ext>
                </a:extLst>
              </a:tr>
              <a:tr h="252951">
                <a:tc>
                  <a:txBody>
                    <a:bodyPr/>
                    <a:lstStyle/>
                    <a:p>
                      <a:pPr marL="0" marR="0" algn="ctr">
                        <a:buNone/>
                      </a:pPr>
                      <a:r>
                        <a:rPr lang="en-US" altLang="zh-CN" sz="1200" b="1" kern="100">
                          <a:effectLst/>
                          <a:latin typeface="+mn-ea"/>
                          <a:ea typeface="+mn-ea"/>
                        </a:rPr>
                        <a:t>2005</a:t>
                      </a:r>
                    </a:p>
                  </a:txBody>
                  <a:tcPr marL="56593" marR="56593" marT="37728" marB="37728" anchor="ctr"/>
                </a:tc>
                <a:tc>
                  <a:txBody>
                    <a:bodyPr/>
                    <a:lstStyle/>
                    <a:p>
                      <a:pPr marL="0" marR="0" algn="ctr">
                        <a:buNone/>
                      </a:pPr>
                      <a:r>
                        <a:rPr lang="en-US" altLang="zh-CN" sz="1200" b="1" kern="100">
                          <a:effectLst/>
                          <a:latin typeface="+mn-ea"/>
                          <a:ea typeface="+mn-ea"/>
                        </a:rPr>
                        <a:t>32614.21</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dirty="0">
                          <a:effectLst/>
                          <a:latin typeface="+mn-ea"/>
                          <a:ea typeface="+mn-ea"/>
                        </a:rPr>
                        <a:t>31848.59</a:t>
                      </a:r>
                      <a:endParaRPr lang="zh-CN" altLang="en-US" sz="1200" b="1" kern="100" dirty="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765.52</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17.4%</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17.0%</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0.41%</a:t>
                      </a:r>
                      <a:endParaRPr lang="zh-CN" altLang="en-US" sz="1200" b="1" kern="100">
                        <a:effectLst/>
                        <a:latin typeface="+mn-ea"/>
                        <a:ea typeface="+mn-ea"/>
                      </a:endParaRPr>
                    </a:p>
                  </a:txBody>
                  <a:tcPr marL="56593" marR="56593" marT="37728" marB="37728" anchor="b"/>
                </a:tc>
                <a:tc>
                  <a:txBody>
                    <a:bodyPr/>
                    <a:lstStyle/>
                    <a:p>
                      <a:pPr marL="0" marR="0" algn="ctr">
                        <a:buNone/>
                      </a:pPr>
                      <a:r>
                        <a:rPr lang="zh-CN" altLang="en-US" sz="1200" b="1" kern="100">
                          <a:effectLst/>
                          <a:latin typeface="+mn-ea"/>
                          <a:ea typeface="+mn-ea"/>
                        </a:rPr>
                        <a:t> </a:t>
                      </a:r>
                    </a:p>
                  </a:txBody>
                  <a:tcPr marL="56593" marR="56593" marT="37728" marB="37728"/>
                </a:tc>
                <a:extLst>
                  <a:ext uri="{0D108BD9-81ED-4DB2-BD59-A6C34878D82A}">
                    <a16:rowId xmlns:a16="http://schemas.microsoft.com/office/drawing/2014/main" val="1720334476"/>
                  </a:ext>
                </a:extLst>
              </a:tr>
              <a:tr h="252951">
                <a:tc>
                  <a:txBody>
                    <a:bodyPr/>
                    <a:lstStyle/>
                    <a:p>
                      <a:pPr marL="0" marR="0" algn="ctr">
                        <a:buNone/>
                      </a:pPr>
                      <a:r>
                        <a:rPr lang="en-US" altLang="zh-CN" sz="1200" b="1" kern="100">
                          <a:effectLst/>
                          <a:latin typeface="+mn-ea"/>
                          <a:ea typeface="+mn-ea"/>
                        </a:rPr>
                        <a:t>2006</a:t>
                      </a:r>
                    </a:p>
                  </a:txBody>
                  <a:tcPr marL="56593" marR="56593" marT="37728" marB="37728" anchor="ctr"/>
                </a:tc>
                <a:tc>
                  <a:txBody>
                    <a:bodyPr/>
                    <a:lstStyle/>
                    <a:p>
                      <a:pPr marL="0" marR="0" algn="ctr">
                        <a:buNone/>
                      </a:pPr>
                      <a:r>
                        <a:rPr lang="en-US" altLang="zh-CN" sz="1200" b="1" kern="100">
                          <a:effectLst/>
                          <a:latin typeface="+mn-ea"/>
                          <a:ea typeface="+mn-ea"/>
                        </a:rPr>
                        <a:t>35015.26</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dirty="0">
                          <a:effectLst/>
                          <a:latin typeface="+mn-ea"/>
                          <a:ea typeface="+mn-ea"/>
                        </a:rPr>
                        <a:t>34380.24</a:t>
                      </a:r>
                      <a:endParaRPr lang="zh-CN" altLang="en-US" sz="1200" b="1" kern="100" dirty="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635.02</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16.0%</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15.7%</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0.29%</a:t>
                      </a:r>
                      <a:endParaRPr lang="zh-CN" altLang="en-US" sz="1200" b="1" kern="100">
                        <a:effectLst/>
                        <a:latin typeface="+mn-ea"/>
                        <a:ea typeface="+mn-ea"/>
                      </a:endParaRPr>
                    </a:p>
                  </a:txBody>
                  <a:tcPr marL="56593" marR="56593" marT="37728" marB="37728" anchor="b"/>
                </a:tc>
                <a:tc>
                  <a:txBody>
                    <a:bodyPr/>
                    <a:lstStyle/>
                    <a:p>
                      <a:pPr marL="0" marR="0" algn="ctr">
                        <a:buNone/>
                      </a:pPr>
                      <a:r>
                        <a:rPr lang="zh-CN" altLang="en-US" sz="1200" b="1" kern="100">
                          <a:effectLst/>
                          <a:latin typeface="+mn-ea"/>
                          <a:ea typeface="+mn-ea"/>
                        </a:rPr>
                        <a:t> </a:t>
                      </a:r>
                    </a:p>
                  </a:txBody>
                  <a:tcPr marL="56593" marR="56593" marT="37728" marB="37728"/>
                </a:tc>
                <a:extLst>
                  <a:ext uri="{0D108BD9-81ED-4DB2-BD59-A6C34878D82A}">
                    <a16:rowId xmlns:a16="http://schemas.microsoft.com/office/drawing/2014/main" val="992632370"/>
                  </a:ext>
                </a:extLst>
              </a:tr>
              <a:tr h="252951">
                <a:tc>
                  <a:txBody>
                    <a:bodyPr/>
                    <a:lstStyle/>
                    <a:p>
                      <a:pPr marL="0" marR="0" algn="ctr">
                        <a:buNone/>
                      </a:pPr>
                      <a:r>
                        <a:rPr lang="en-US" altLang="zh-CN" sz="1200" b="1" kern="100">
                          <a:effectLst/>
                          <a:latin typeface="+mn-ea"/>
                          <a:ea typeface="+mn-ea"/>
                        </a:rPr>
                        <a:t>2007</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52074.65</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51467.39</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dirty="0">
                          <a:effectLst/>
                          <a:latin typeface="+mn-ea"/>
                          <a:ea typeface="+mn-ea"/>
                        </a:rPr>
                        <a:t>607.26</a:t>
                      </a:r>
                      <a:endParaRPr lang="zh-CN" altLang="en-US" sz="1200" b="1" kern="100" dirty="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19.3%</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19.1%</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0.22%</a:t>
                      </a:r>
                      <a:endParaRPr lang="zh-CN" altLang="en-US" sz="1200" b="1" kern="100">
                        <a:effectLst/>
                        <a:latin typeface="+mn-ea"/>
                        <a:ea typeface="+mn-ea"/>
                      </a:endParaRPr>
                    </a:p>
                  </a:txBody>
                  <a:tcPr marL="56593" marR="56593" marT="37728" marB="37728" anchor="b"/>
                </a:tc>
                <a:tc>
                  <a:txBody>
                    <a:bodyPr/>
                    <a:lstStyle/>
                    <a:p>
                      <a:pPr marL="0" marR="0" algn="ctr">
                        <a:buNone/>
                      </a:pPr>
                      <a:r>
                        <a:rPr lang="zh-CN" altLang="en-US" sz="1200" b="1" kern="100">
                          <a:effectLst/>
                          <a:latin typeface="+mn-ea"/>
                          <a:ea typeface="+mn-ea"/>
                        </a:rPr>
                        <a:t> </a:t>
                      </a:r>
                    </a:p>
                  </a:txBody>
                  <a:tcPr marL="56593" marR="56593" marT="37728" marB="37728"/>
                </a:tc>
                <a:extLst>
                  <a:ext uri="{0D108BD9-81ED-4DB2-BD59-A6C34878D82A}">
                    <a16:rowId xmlns:a16="http://schemas.microsoft.com/office/drawing/2014/main" val="2342512475"/>
                  </a:ext>
                </a:extLst>
              </a:tr>
              <a:tr h="252951">
                <a:tc>
                  <a:txBody>
                    <a:bodyPr/>
                    <a:lstStyle/>
                    <a:p>
                      <a:pPr marL="0" marR="0" algn="ctr">
                        <a:buNone/>
                      </a:pPr>
                      <a:r>
                        <a:rPr lang="en-US" altLang="zh-CN" sz="1200" b="1" kern="100">
                          <a:effectLst/>
                          <a:latin typeface="+mn-ea"/>
                          <a:ea typeface="+mn-ea"/>
                        </a:rPr>
                        <a:t>2008</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53271.54</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52799.32</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dirty="0">
                          <a:effectLst/>
                          <a:latin typeface="+mn-ea"/>
                          <a:ea typeface="+mn-ea"/>
                        </a:rPr>
                        <a:t>472.22</a:t>
                      </a:r>
                      <a:endParaRPr lang="zh-CN" altLang="en-US" sz="1200" b="1" kern="100" dirty="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16.7%</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16.5%</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0.15%</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1.9%</a:t>
                      </a:r>
                      <a:endParaRPr lang="zh-CN" altLang="en-US" sz="1200" b="1" kern="100">
                        <a:effectLst/>
                        <a:latin typeface="+mn-ea"/>
                        <a:ea typeface="+mn-ea"/>
                      </a:endParaRPr>
                    </a:p>
                  </a:txBody>
                  <a:tcPr marL="56593" marR="56593" marT="37728" marB="37728" anchor="ctr"/>
                </a:tc>
                <a:extLst>
                  <a:ext uri="{0D108BD9-81ED-4DB2-BD59-A6C34878D82A}">
                    <a16:rowId xmlns:a16="http://schemas.microsoft.com/office/drawing/2014/main" val="3558124534"/>
                  </a:ext>
                </a:extLst>
              </a:tr>
              <a:tr h="252951">
                <a:tc>
                  <a:txBody>
                    <a:bodyPr/>
                    <a:lstStyle/>
                    <a:p>
                      <a:pPr marL="0" marR="0" algn="ctr">
                        <a:buNone/>
                      </a:pPr>
                      <a:r>
                        <a:rPr lang="en-US" altLang="zh-CN" sz="1200" b="1" kern="100">
                          <a:effectLst/>
                          <a:latin typeface="+mn-ea"/>
                          <a:ea typeface="+mn-ea"/>
                        </a:rPr>
                        <a:t>2009</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60237.68</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59736.95</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dirty="0">
                          <a:effectLst/>
                          <a:latin typeface="+mn-ea"/>
                          <a:ea typeface="+mn-ea"/>
                        </a:rPr>
                        <a:t>500.73</a:t>
                      </a:r>
                      <a:endParaRPr lang="zh-CN" altLang="en-US" sz="1200" b="1" kern="100" dirty="0">
                        <a:effectLst/>
                        <a:latin typeface="+mn-ea"/>
                        <a:ea typeface="+mn-ea"/>
                      </a:endParaRPr>
                    </a:p>
                  </a:txBody>
                  <a:tcPr marL="56593" marR="56593" marT="37728" marB="37728" anchor="ctr"/>
                </a:tc>
                <a:tc>
                  <a:txBody>
                    <a:bodyPr/>
                    <a:lstStyle/>
                    <a:p>
                      <a:pPr marL="0" marR="0" algn="ctr">
                        <a:buNone/>
                      </a:pPr>
                      <a:r>
                        <a:rPr lang="en-US" altLang="zh-CN" sz="1200" b="1" kern="100" dirty="0">
                          <a:effectLst/>
                          <a:latin typeface="+mn-ea"/>
                          <a:ea typeface="+mn-ea"/>
                        </a:rPr>
                        <a:t>17.3%</a:t>
                      </a:r>
                      <a:endParaRPr lang="zh-CN" altLang="en-US" sz="1200" b="1" kern="100" dirty="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17.1%</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0.14%</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9.1%</a:t>
                      </a:r>
                      <a:endParaRPr lang="zh-CN" altLang="en-US" sz="1200" b="1" kern="100">
                        <a:effectLst/>
                        <a:latin typeface="+mn-ea"/>
                        <a:ea typeface="+mn-ea"/>
                      </a:endParaRPr>
                    </a:p>
                  </a:txBody>
                  <a:tcPr marL="56593" marR="56593" marT="37728" marB="37728" anchor="ctr"/>
                </a:tc>
                <a:extLst>
                  <a:ext uri="{0D108BD9-81ED-4DB2-BD59-A6C34878D82A}">
                    <a16:rowId xmlns:a16="http://schemas.microsoft.com/office/drawing/2014/main" val="1649788863"/>
                  </a:ext>
                </a:extLst>
              </a:tr>
              <a:tr h="252951">
                <a:tc>
                  <a:txBody>
                    <a:bodyPr/>
                    <a:lstStyle/>
                    <a:p>
                      <a:pPr marL="0" marR="0" algn="ctr">
                        <a:buNone/>
                      </a:pPr>
                      <a:r>
                        <a:rPr lang="en-US" altLang="zh-CN" sz="1200" b="1" kern="100">
                          <a:effectLst/>
                          <a:latin typeface="+mn-ea"/>
                          <a:ea typeface="+mn-ea"/>
                        </a:rPr>
                        <a:t>2010</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67548.11</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66987.97</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dirty="0">
                          <a:effectLst/>
                          <a:latin typeface="+mn-ea"/>
                          <a:ea typeface="+mn-ea"/>
                        </a:rPr>
                        <a:t>560.14</a:t>
                      </a:r>
                      <a:endParaRPr lang="zh-CN" altLang="en-US" sz="1200" b="1" kern="100" dirty="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16.4%</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16.3%</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0.14%</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8.1%</a:t>
                      </a:r>
                      <a:endParaRPr lang="zh-CN" altLang="en-US" sz="1200" b="1" kern="100">
                        <a:effectLst/>
                        <a:latin typeface="+mn-ea"/>
                        <a:ea typeface="+mn-ea"/>
                      </a:endParaRPr>
                    </a:p>
                  </a:txBody>
                  <a:tcPr marL="56593" marR="56593" marT="37728" marB="37728" anchor="ctr"/>
                </a:tc>
                <a:extLst>
                  <a:ext uri="{0D108BD9-81ED-4DB2-BD59-A6C34878D82A}">
                    <a16:rowId xmlns:a16="http://schemas.microsoft.com/office/drawing/2014/main" val="1042876523"/>
                  </a:ext>
                </a:extLst>
              </a:tr>
              <a:tr h="252951">
                <a:tc>
                  <a:txBody>
                    <a:bodyPr/>
                    <a:lstStyle/>
                    <a:p>
                      <a:pPr marL="0" marR="0" algn="ctr">
                        <a:buNone/>
                      </a:pPr>
                      <a:r>
                        <a:rPr lang="en-US" altLang="zh-CN" sz="1200" b="1" kern="100">
                          <a:effectLst/>
                          <a:latin typeface="+mn-ea"/>
                          <a:ea typeface="+mn-ea"/>
                        </a:rPr>
                        <a:t>2011</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72044.51</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71410.80</a:t>
                      </a:r>
                    </a:p>
                  </a:txBody>
                  <a:tcPr marL="56593" marR="56593" marT="37728" marB="37728" anchor="ctr"/>
                </a:tc>
                <a:tc>
                  <a:txBody>
                    <a:bodyPr/>
                    <a:lstStyle/>
                    <a:p>
                      <a:pPr marL="0" marR="0" algn="ctr">
                        <a:buNone/>
                      </a:pPr>
                      <a:r>
                        <a:rPr lang="en-US" altLang="zh-CN" sz="1200" b="1" kern="100" dirty="0">
                          <a:effectLst/>
                          <a:latin typeface="+mn-ea"/>
                          <a:ea typeface="+mn-ea"/>
                        </a:rPr>
                        <a:t>633.71</a:t>
                      </a:r>
                      <a:endParaRPr lang="zh-CN" altLang="en-US" sz="1200" b="1" kern="100" dirty="0">
                        <a:effectLst/>
                        <a:latin typeface="+mn-ea"/>
                        <a:ea typeface="+mn-ea"/>
                      </a:endParaRPr>
                    </a:p>
                  </a:txBody>
                  <a:tcPr marL="56593" marR="56593" marT="37728" marB="37728" anchor="ctr"/>
                </a:tc>
                <a:tc>
                  <a:txBody>
                    <a:bodyPr/>
                    <a:lstStyle/>
                    <a:p>
                      <a:pPr marL="0" marR="0" algn="ctr">
                        <a:buNone/>
                      </a:pPr>
                      <a:r>
                        <a:rPr lang="en-US" altLang="zh-CN" sz="1200" b="1" kern="100" dirty="0">
                          <a:effectLst/>
                          <a:latin typeface="+mn-ea"/>
                          <a:ea typeface="+mn-ea"/>
                        </a:rPr>
                        <a:t>14.8%</a:t>
                      </a:r>
                      <a:endParaRPr lang="zh-CN" altLang="en-US" sz="1200" b="1" kern="100" dirty="0">
                        <a:effectLst/>
                        <a:latin typeface="+mn-ea"/>
                        <a:ea typeface="+mn-ea"/>
                      </a:endParaRPr>
                    </a:p>
                  </a:txBody>
                  <a:tcPr marL="56593" marR="56593" marT="37728" marB="37728" anchor="b"/>
                </a:tc>
                <a:tc>
                  <a:txBody>
                    <a:bodyPr/>
                    <a:lstStyle/>
                    <a:p>
                      <a:pPr marL="0" marR="0" algn="ctr">
                        <a:buNone/>
                      </a:pPr>
                      <a:r>
                        <a:rPr lang="en-US" altLang="zh-CN" sz="1200" b="1" kern="100" dirty="0">
                          <a:effectLst/>
                          <a:latin typeface="+mn-ea"/>
                          <a:ea typeface="+mn-ea"/>
                        </a:rPr>
                        <a:t>14.6%</a:t>
                      </a:r>
                      <a:endParaRPr lang="zh-CN" altLang="en-US" sz="1200" b="1" kern="100" dirty="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0.13%</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4.1%</a:t>
                      </a:r>
                      <a:endParaRPr lang="zh-CN" altLang="en-US" sz="1200" b="1" kern="100">
                        <a:effectLst/>
                        <a:latin typeface="+mn-ea"/>
                        <a:ea typeface="+mn-ea"/>
                      </a:endParaRPr>
                    </a:p>
                  </a:txBody>
                  <a:tcPr marL="56593" marR="56593" marT="37728" marB="37728" anchor="ctr"/>
                </a:tc>
                <a:extLst>
                  <a:ext uri="{0D108BD9-81ED-4DB2-BD59-A6C34878D82A}">
                    <a16:rowId xmlns:a16="http://schemas.microsoft.com/office/drawing/2014/main" val="887044895"/>
                  </a:ext>
                </a:extLst>
              </a:tr>
              <a:tr h="252951">
                <a:tc>
                  <a:txBody>
                    <a:bodyPr/>
                    <a:lstStyle/>
                    <a:p>
                      <a:pPr marL="0" marR="0" algn="ctr">
                        <a:buNone/>
                      </a:pPr>
                      <a:r>
                        <a:rPr lang="en-US" altLang="zh-CN" sz="1200" b="1" kern="100">
                          <a:effectLst/>
                          <a:latin typeface="+mn-ea"/>
                          <a:ea typeface="+mn-ea"/>
                        </a:rPr>
                        <a:t>2012</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77565.70</a:t>
                      </a:r>
                    </a:p>
                  </a:txBody>
                  <a:tcPr marL="56593" marR="56593" marT="37728" marB="37728" anchor="ctr"/>
                </a:tc>
                <a:tc>
                  <a:txBody>
                    <a:bodyPr/>
                    <a:lstStyle/>
                    <a:p>
                      <a:pPr marL="0" marR="0" algn="ctr">
                        <a:buNone/>
                      </a:pPr>
                      <a:r>
                        <a:rPr lang="en-US" altLang="zh-CN" sz="1200" b="1" kern="100">
                          <a:effectLst/>
                          <a:latin typeface="+mn-ea"/>
                          <a:ea typeface="+mn-ea"/>
                        </a:rPr>
                        <a:t>76747.91</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dirty="0">
                          <a:effectLst/>
                          <a:latin typeface="+mn-ea"/>
                          <a:ea typeface="+mn-ea"/>
                        </a:rPr>
                        <a:t>817.79</a:t>
                      </a:r>
                      <a:endParaRPr lang="zh-CN" altLang="en-US" sz="1200" b="1" kern="100" dirty="0">
                        <a:effectLst/>
                        <a:latin typeface="+mn-ea"/>
                        <a:ea typeface="+mn-ea"/>
                      </a:endParaRPr>
                    </a:p>
                  </a:txBody>
                  <a:tcPr marL="56593" marR="56593" marT="37728" marB="37728" anchor="ctr"/>
                </a:tc>
                <a:tc>
                  <a:txBody>
                    <a:bodyPr/>
                    <a:lstStyle/>
                    <a:p>
                      <a:pPr marL="0" marR="0" algn="ctr">
                        <a:buNone/>
                      </a:pPr>
                      <a:r>
                        <a:rPr lang="en-US" altLang="zh-CN" sz="1200" b="1" kern="100" dirty="0">
                          <a:effectLst/>
                          <a:latin typeface="+mn-ea"/>
                          <a:ea typeface="+mn-ea"/>
                        </a:rPr>
                        <a:t>14.4%</a:t>
                      </a:r>
                      <a:endParaRPr lang="zh-CN" altLang="en-US" sz="1200" b="1" kern="100" dirty="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14.3%</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0.15%</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4.4%</a:t>
                      </a:r>
                      <a:endParaRPr lang="zh-CN" altLang="en-US" sz="1200" b="1" kern="100">
                        <a:effectLst/>
                        <a:latin typeface="+mn-ea"/>
                        <a:ea typeface="+mn-ea"/>
                      </a:endParaRPr>
                    </a:p>
                  </a:txBody>
                  <a:tcPr marL="56593" marR="56593" marT="37728" marB="37728" anchor="ctr"/>
                </a:tc>
                <a:extLst>
                  <a:ext uri="{0D108BD9-81ED-4DB2-BD59-A6C34878D82A}">
                    <a16:rowId xmlns:a16="http://schemas.microsoft.com/office/drawing/2014/main" val="2063792544"/>
                  </a:ext>
                </a:extLst>
              </a:tr>
              <a:tr h="252951">
                <a:tc>
                  <a:txBody>
                    <a:bodyPr/>
                    <a:lstStyle/>
                    <a:p>
                      <a:pPr marL="0" marR="0" algn="ctr">
                        <a:buNone/>
                      </a:pPr>
                      <a:r>
                        <a:rPr lang="en-US" altLang="zh-CN" sz="1200" b="1" kern="100">
                          <a:effectLst/>
                          <a:latin typeface="+mn-ea"/>
                          <a:ea typeface="+mn-ea"/>
                        </a:rPr>
                        <a:t>2013</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86746.91</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85836.05</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910.86</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dirty="0">
                          <a:effectLst/>
                          <a:latin typeface="+mn-ea"/>
                          <a:ea typeface="+mn-ea"/>
                        </a:rPr>
                        <a:t>14.6%</a:t>
                      </a:r>
                      <a:endParaRPr lang="zh-CN" altLang="en-US" sz="1200" b="1" kern="100" dirty="0">
                        <a:effectLst/>
                        <a:latin typeface="+mn-ea"/>
                        <a:ea typeface="+mn-ea"/>
                      </a:endParaRPr>
                    </a:p>
                  </a:txBody>
                  <a:tcPr marL="56593" marR="56593" marT="37728" marB="37728" anchor="b"/>
                </a:tc>
                <a:tc>
                  <a:txBody>
                    <a:bodyPr/>
                    <a:lstStyle/>
                    <a:p>
                      <a:pPr marL="0" marR="0" algn="ctr">
                        <a:buNone/>
                      </a:pPr>
                      <a:r>
                        <a:rPr lang="en-US" altLang="zh-CN" sz="1200" b="1" kern="100" dirty="0">
                          <a:effectLst/>
                          <a:latin typeface="+mn-ea"/>
                          <a:ea typeface="+mn-ea"/>
                        </a:rPr>
                        <a:t>14.5%</a:t>
                      </a:r>
                      <a:endParaRPr lang="zh-CN" altLang="en-US" sz="1200" b="1" kern="100" dirty="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0.15%</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6.5%</a:t>
                      </a:r>
                      <a:endParaRPr lang="zh-CN" altLang="en-US" sz="1200" b="1" kern="100">
                        <a:effectLst/>
                        <a:latin typeface="+mn-ea"/>
                        <a:ea typeface="+mn-ea"/>
                      </a:endParaRPr>
                    </a:p>
                  </a:txBody>
                  <a:tcPr marL="56593" marR="56593" marT="37728" marB="37728" anchor="ctr"/>
                </a:tc>
                <a:extLst>
                  <a:ext uri="{0D108BD9-81ED-4DB2-BD59-A6C34878D82A}">
                    <a16:rowId xmlns:a16="http://schemas.microsoft.com/office/drawing/2014/main" val="2638221534"/>
                  </a:ext>
                </a:extLst>
              </a:tr>
              <a:tr h="252951">
                <a:tc>
                  <a:txBody>
                    <a:bodyPr/>
                    <a:lstStyle/>
                    <a:p>
                      <a:pPr marL="0" marR="0" algn="ctr">
                        <a:buNone/>
                      </a:pPr>
                      <a:r>
                        <a:rPr lang="en-US" altLang="zh-CN" sz="1200" b="1" kern="100">
                          <a:effectLst/>
                          <a:latin typeface="+mn-ea"/>
                          <a:ea typeface="+mn-ea"/>
                        </a:rPr>
                        <a:t>2014</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95655.45</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94676.31</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979.14</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14.9%</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dirty="0">
                          <a:effectLst/>
                          <a:latin typeface="+mn-ea"/>
                          <a:ea typeface="+mn-ea"/>
                        </a:rPr>
                        <a:t>14.7%</a:t>
                      </a:r>
                      <a:endParaRPr lang="zh-CN" altLang="en-US" sz="1200" b="1" kern="100" dirty="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0.15%</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5.9%</a:t>
                      </a:r>
                      <a:endParaRPr lang="zh-CN" altLang="en-US" sz="1200" b="1" kern="100">
                        <a:effectLst/>
                        <a:latin typeface="+mn-ea"/>
                        <a:ea typeface="+mn-ea"/>
                      </a:endParaRPr>
                    </a:p>
                  </a:txBody>
                  <a:tcPr marL="56593" marR="56593" marT="37728" marB="37728" anchor="ctr"/>
                </a:tc>
                <a:extLst>
                  <a:ext uri="{0D108BD9-81ED-4DB2-BD59-A6C34878D82A}">
                    <a16:rowId xmlns:a16="http://schemas.microsoft.com/office/drawing/2014/main" val="2073251172"/>
                  </a:ext>
                </a:extLst>
              </a:tr>
              <a:tr h="252951">
                <a:tc>
                  <a:txBody>
                    <a:bodyPr/>
                    <a:lstStyle/>
                    <a:p>
                      <a:pPr marL="0" marR="0" algn="ctr">
                        <a:buNone/>
                      </a:pPr>
                      <a:r>
                        <a:rPr lang="en-US" altLang="zh-CN" sz="1200" b="1" kern="100">
                          <a:effectLst/>
                          <a:latin typeface="+mn-ea"/>
                          <a:ea typeface="+mn-ea"/>
                        </a:rPr>
                        <a:t>2015</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106599.59</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105467.48</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1132.11</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dirty="0">
                          <a:effectLst/>
                          <a:latin typeface="+mn-ea"/>
                          <a:ea typeface="+mn-ea"/>
                        </a:rPr>
                        <a:t>15.5%</a:t>
                      </a:r>
                      <a:endParaRPr lang="zh-CN" altLang="en-US" sz="1200" b="1" kern="100" dirty="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15.3%</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dirty="0">
                          <a:effectLst/>
                          <a:latin typeface="+mn-ea"/>
                          <a:ea typeface="+mn-ea"/>
                        </a:rPr>
                        <a:t>0.16%</a:t>
                      </a:r>
                      <a:endParaRPr lang="zh-CN" altLang="en-US" sz="1200" b="1" kern="100" dirty="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6.2%</a:t>
                      </a:r>
                      <a:endParaRPr lang="zh-CN" altLang="en-US" sz="1200" b="1" kern="100">
                        <a:effectLst/>
                        <a:latin typeface="+mn-ea"/>
                        <a:ea typeface="+mn-ea"/>
                      </a:endParaRPr>
                    </a:p>
                  </a:txBody>
                  <a:tcPr marL="56593" marR="56593" marT="37728" marB="37728" anchor="ctr"/>
                </a:tc>
                <a:extLst>
                  <a:ext uri="{0D108BD9-81ED-4DB2-BD59-A6C34878D82A}">
                    <a16:rowId xmlns:a16="http://schemas.microsoft.com/office/drawing/2014/main" val="1576843913"/>
                  </a:ext>
                </a:extLst>
              </a:tr>
              <a:tr h="252951">
                <a:tc>
                  <a:txBody>
                    <a:bodyPr/>
                    <a:lstStyle/>
                    <a:p>
                      <a:pPr marL="0" marR="0" algn="ctr">
                        <a:buNone/>
                      </a:pPr>
                      <a:r>
                        <a:rPr lang="en-US" altLang="zh-CN" sz="1200" b="1" kern="100">
                          <a:effectLst/>
                          <a:latin typeface="+mn-ea"/>
                          <a:ea typeface="+mn-ea"/>
                        </a:rPr>
                        <a:t>2016</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120066.75</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118811.24</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1255.51</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16.1%</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dirty="0">
                          <a:effectLst/>
                          <a:latin typeface="+mn-ea"/>
                          <a:ea typeface="+mn-ea"/>
                        </a:rPr>
                        <a:t>15.9%</a:t>
                      </a:r>
                      <a:endParaRPr lang="zh-CN" altLang="en-US" sz="1200" b="1" kern="100" dirty="0">
                        <a:effectLst/>
                        <a:latin typeface="+mn-ea"/>
                        <a:ea typeface="+mn-ea"/>
                      </a:endParaRPr>
                    </a:p>
                  </a:txBody>
                  <a:tcPr marL="56593" marR="56593" marT="37728" marB="37728" anchor="b"/>
                </a:tc>
                <a:tc>
                  <a:txBody>
                    <a:bodyPr/>
                    <a:lstStyle/>
                    <a:p>
                      <a:pPr marL="0" marR="0" algn="ctr">
                        <a:buNone/>
                      </a:pPr>
                      <a:r>
                        <a:rPr lang="en-US" altLang="zh-CN" sz="1200" b="1" kern="100" dirty="0">
                          <a:effectLst/>
                          <a:latin typeface="+mn-ea"/>
                          <a:ea typeface="+mn-ea"/>
                        </a:rPr>
                        <a:t>0.17%</a:t>
                      </a:r>
                      <a:endParaRPr lang="zh-CN" altLang="en-US" sz="1200" b="1" kern="100" dirty="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7.2%</a:t>
                      </a:r>
                      <a:endParaRPr lang="zh-CN" altLang="en-US" sz="1200" b="1" kern="100">
                        <a:effectLst/>
                        <a:latin typeface="+mn-ea"/>
                        <a:ea typeface="+mn-ea"/>
                      </a:endParaRPr>
                    </a:p>
                  </a:txBody>
                  <a:tcPr marL="56593" marR="56593" marT="37728" marB="37728" anchor="ctr"/>
                </a:tc>
                <a:extLst>
                  <a:ext uri="{0D108BD9-81ED-4DB2-BD59-A6C34878D82A}">
                    <a16:rowId xmlns:a16="http://schemas.microsoft.com/office/drawing/2014/main" val="2614480196"/>
                  </a:ext>
                </a:extLst>
              </a:tr>
              <a:tr h="252951">
                <a:tc>
                  <a:txBody>
                    <a:bodyPr/>
                    <a:lstStyle/>
                    <a:p>
                      <a:pPr marL="0" marR="0" algn="ctr">
                        <a:buNone/>
                      </a:pPr>
                      <a:r>
                        <a:rPr lang="en-US" altLang="zh-CN" sz="1200" b="1" kern="100">
                          <a:effectLst/>
                          <a:latin typeface="+mn-ea"/>
                          <a:ea typeface="+mn-ea"/>
                        </a:rPr>
                        <a:t>2017</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134770.15</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133447.43</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1322.72</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16.2%</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dirty="0">
                          <a:effectLst/>
                          <a:latin typeface="+mn-ea"/>
                          <a:ea typeface="+mn-ea"/>
                        </a:rPr>
                        <a:t>16.0%</a:t>
                      </a:r>
                      <a:endParaRPr lang="zh-CN" altLang="en-US" sz="1200" b="1" kern="100" dirty="0">
                        <a:effectLst/>
                        <a:latin typeface="+mn-ea"/>
                        <a:ea typeface="+mn-ea"/>
                      </a:endParaRPr>
                    </a:p>
                  </a:txBody>
                  <a:tcPr marL="56593" marR="56593" marT="37728" marB="37728" anchor="b"/>
                </a:tc>
                <a:tc>
                  <a:txBody>
                    <a:bodyPr/>
                    <a:lstStyle/>
                    <a:p>
                      <a:pPr marL="0" marR="0" algn="ctr">
                        <a:buNone/>
                      </a:pPr>
                      <a:r>
                        <a:rPr lang="en-US" altLang="zh-CN" sz="1200" b="1" kern="100" dirty="0">
                          <a:effectLst/>
                          <a:latin typeface="+mn-ea"/>
                          <a:ea typeface="+mn-ea"/>
                        </a:rPr>
                        <a:t>0.16%</a:t>
                      </a:r>
                      <a:endParaRPr lang="zh-CN" altLang="en-US" sz="1200" b="1" kern="100" dirty="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7.2%</a:t>
                      </a:r>
                      <a:endParaRPr lang="zh-CN" altLang="en-US" sz="1200" b="1" kern="100">
                        <a:effectLst/>
                        <a:latin typeface="+mn-ea"/>
                        <a:ea typeface="+mn-ea"/>
                      </a:endParaRPr>
                    </a:p>
                  </a:txBody>
                  <a:tcPr marL="56593" marR="56593" marT="37728" marB="37728" anchor="ctr"/>
                </a:tc>
                <a:extLst>
                  <a:ext uri="{0D108BD9-81ED-4DB2-BD59-A6C34878D82A}">
                    <a16:rowId xmlns:a16="http://schemas.microsoft.com/office/drawing/2014/main" val="2590235120"/>
                  </a:ext>
                </a:extLst>
              </a:tr>
              <a:tr h="252951">
                <a:tc>
                  <a:txBody>
                    <a:bodyPr/>
                    <a:lstStyle/>
                    <a:p>
                      <a:pPr marL="0" marR="0" algn="ctr">
                        <a:buNone/>
                      </a:pPr>
                      <a:r>
                        <a:rPr lang="en-US" altLang="zh-CN" sz="1200" b="1" kern="100">
                          <a:effectLst/>
                          <a:latin typeface="+mn-ea"/>
                          <a:ea typeface="+mn-ea"/>
                        </a:rPr>
                        <a:t>2018</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149607.41</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148208.62</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1398.79</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16.3%</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16.1%</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dirty="0">
                          <a:effectLst/>
                          <a:latin typeface="+mn-ea"/>
                          <a:ea typeface="+mn-ea"/>
                        </a:rPr>
                        <a:t>0.15%</a:t>
                      </a:r>
                      <a:endParaRPr lang="zh-CN" altLang="en-US" sz="1200" b="1" kern="100" dirty="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6.7%</a:t>
                      </a:r>
                      <a:endParaRPr lang="zh-CN" altLang="en-US" sz="1200" b="1" kern="100">
                        <a:effectLst/>
                        <a:latin typeface="+mn-ea"/>
                        <a:ea typeface="+mn-ea"/>
                      </a:endParaRPr>
                    </a:p>
                  </a:txBody>
                  <a:tcPr marL="56593" marR="56593" marT="37728" marB="37728" anchor="ctr"/>
                </a:tc>
                <a:extLst>
                  <a:ext uri="{0D108BD9-81ED-4DB2-BD59-A6C34878D82A}">
                    <a16:rowId xmlns:a16="http://schemas.microsoft.com/office/drawing/2014/main" val="754791584"/>
                  </a:ext>
                </a:extLst>
              </a:tr>
              <a:tr h="252951">
                <a:tc>
                  <a:txBody>
                    <a:bodyPr/>
                    <a:lstStyle/>
                    <a:p>
                      <a:pPr marL="0" marR="0" algn="ctr">
                        <a:buNone/>
                      </a:pPr>
                      <a:r>
                        <a:rPr lang="en-US" altLang="zh-CN" sz="1200" b="1" kern="100">
                          <a:effectLst/>
                          <a:latin typeface="+mn-ea"/>
                          <a:ea typeface="+mn-ea"/>
                        </a:rPr>
                        <a:t>2019</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168038.04</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166032.13</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2005.91</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17.0%</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16.8%</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dirty="0">
                          <a:effectLst/>
                          <a:latin typeface="+mn-ea"/>
                          <a:ea typeface="+mn-ea"/>
                        </a:rPr>
                        <a:t>0.20%</a:t>
                      </a:r>
                      <a:endParaRPr lang="zh-CN" altLang="en-US" sz="1200" b="1" kern="100" dirty="0">
                        <a:effectLst/>
                        <a:latin typeface="+mn-ea"/>
                        <a:ea typeface="+mn-ea"/>
                      </a:endParaRPr>
                    </a:p>
                  </a:txBody>
                  <a:tcPr marL="56593" marR="56593" marT="37728" marB="37728" anchor="b"/>
                </a:tc>
                <a:tc>
                  <a:txBody>
                    <a:bodyPr/>
                    <a:lstStyle/>
                    <a:p>
                      <a:pPr marL="0" marR="0" algn="ctr">
                        <a:buNone/>
                      </a:pPr>
                      <a:r>
                        <a:rPr lang="en-US" altLang="zh-CN" sz="1200" b="1" kern="100" dirty="0">
                          <a:effectLst/>
                          <a:latin typeface="+mn-ea"/>
                          <a:ea typeface="+mn-ea"/>
                        </a:rPr>
                        <a:t>7.7%</a:t>
                      </a:r>
                      <a:endParaRPr lang="zh-CN" altLang="en-US" sz="1200" b="1" kern="100" dirty="0">
                        <a:effectLst/>
                        <a:latin typeface="+mn-ea"/>
                        <a:ea typeface="+mn-ea"/>
                      </a:endParaRPr>
                    </a:p>
                  </a:txBody>
                  <a:tcPr marL="56593" marR="56593" marT="37728" marB="37728" anchor="ctr"/>
                </a:tc>
                <a:extLst>
                  <a:ext uri="{0D108BD9-81ED-4DB2-BD59-A6C34878D82A}">
                    <a16:rowId xmlns:a16="http://schemas.microsoft.com/office/drawing/2014/main" val="3948055481"/>
                  </a:ext>
                </a:extLst>
              </a:tr>
              <a:tr h="252951">
                <a:tc>
                  <a:txBody>
                    <a:bodyPr/>
                    <a:lstStyle/>
                    <a:p>
                      <a:pPr marL="0" marR="0" algn="ctr">
                        <a:buNone/>
                      </a:pPr>
                      <a:r>
                        <a:rPr lang="en-US" altLang="zh-CN" sz="1200" b="1" kern="100">
                          <a:effectLst/>
                          <a:latin typeface="+mn-ea"/>
                          <a:ea typeface="+mn-ea"/>
                        </a:rPr>
                        <a:t>2020</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208905.87</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206290.31</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2615.56</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20.6%</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20.4%</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dirty="0">
                          <a:effectLst/>
                          <a:latin typeface="+mn-ea"/>
                          <a:ea typeface="+mn-ea"/>
                        </a:rPr>
                        <a:t>0.26%</a:t>
                      </a:r>
                      <a:endParaRPr lang="zh-CN" altLang="en-US" sz="1200" b="1" kern="100" dirty="0">
                        <a:effectLst/>
                        <a:latin typeface="+mn-ea"/>
                        <a:ea typeface="+mn-ea"/>
                      </a:endParaRPr>
                    </a:p>
                  </a:txBody>
                  <a:tcPr marL="56593" marR="56593" marT="37728" marB="37728" anchor="b"/>
                </a:tc>
                <a:tc>
                  <a:txBody>
                    <a:bodyPr/>
                    <a:lstStyle/>
                    <a:p>
                      <a:pPr marL="0" marR="0" algn="ctr">
                        <a:buNone/>
                      </a:pPr>
                      <a:r>
                        <a:rPr lang="en-US" altLang="zh-CN" sz="1200" b="1" kern="100" dirty="0">
                          <a:effectLst/>
                          <a:latin typeface="+mn-ea"/>
                          <a:ea typeface="+mn-ea"/>
                        </a:rPr>
                        <a:t>16.6%</a:t>
                      </a:r>
                      <a:endParaRPr lang="zh-CN" altLang="en-US" sz="1200" b="1" kern="100" dirty="0">
                        <a:effectLst/>
                        <a:latin typeface="+mn-ea"/>
                        <a:ea typeface="+mn-ea"/>
                      </a:endParaRPr>
                    </a:p>
                  </a:txBody>
                  <a:tcPr marL="56593" marR="56593" marT="37728" marB="37728" anchor="ctr"/>
                </a:tc>
                <a:extLst>
                  <a:ext uri="{0D108BD9-81ED-4DB2-BD59-A6C34878D82A}">
                    <a16:rowId xmlns:a16="http://schemas.microsoft.com/office/drawing/2014/main" val="623264631"/>
                  </a:ext>
                </a:extLst>
              </a:tr>
              <a:tr h="252951">
                <a:tc>
                  <a:txBody>
                    <a:bodyPr/>
                    <a:lstStyle/>
                    <a:p>
                      <a:pPr marL="0" marR="0" algn="ctr">
                        <a:buNone/>
                      </a:pPr>
                      <a:r>
                        <a:rPr lang="en-US" altLang="zh-CN" sz="1200" b="1" kern="100">
                          <a:effectLst/>
                          <a:latin typeface="+mn-ea"/>
                          <a:ea typeface="+mn-ea"/>
                        </a:rPr>
                        <a:t>2021</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232697.29</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229643.71</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3053.58</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20.2%</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20.0%</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dirty="0">
                          <a:effectLst/>
                          <a:latin typeface="+mn-ea"/>
                          <a:ea typeface="+mn-ea"/>
                        </a:rPr>
                        <a:t>0.27%</a:t>
                      </a:r>
                      <a:endParaRPr lang="zh-CN" altLang="en-US" sz="1200" b="1" kern="100" dirty="0">
                        <a:effectLst/>
                        <a:latin typeface="+mn-ea"/>
                        <a:ea typeface="+mn-ea"/>
                      </a:endParaRPr>
                    </a:p>
                  </a:txBody>
                  <a:tcPr marL="56593" marR="56593" marT="37728" marB="37728" anchor="b"/>
                </a:tc>
                <a:tc>
                  <a:txBody>
                    <a:bodyPr/>
                    <a:lstStyle/>
                    <a:p>
                      <a:pPr marL="0" marR="0" algn="ctr">
                        <a:buNone/>
                      </a:pPr>
                      <a:r>
                        <a:rPr lang="en-US" altLang="zh-CN" sz="1200" b="1" kern="100" dirty="0">
                          <a:effectLst/>
                          <a:latin typeface="+mn-ea"/>
                          <a:ea typeface="+mn-ea"/>
                        </a:rPr>
                        <a:t>9.7%</a:t>
                      </a:r>
                      <a:endParaRPr lang="zh-CN" altLang="en-US" sz="1200" b="1" kern="100" dirty="0">
                        <a:effectLst/>
                        <a:latin typeface="+mn-ea"/>
                        <a:ea typeface="+mn-ea"/>
                      </a:endParaRPr>
                    </a:p>
                  </a:txBody>
                  <a:tcPr marL="56593" marR="56593" marT="37728" marB="37728" anchor="ctr"/>
                </a:tc>
                <a:extLst>
                  <a:ext uri="{0D108BD9-81ED-4DB2-BD59-A6C34878D82A}">
                    <a16:rowId xmlns:a16="http://schemas.microsoft.com/office/drawing/2014/main" val="1469575636"/>
                  </a:ext>
                </a:extLst>
              </a:tr>
              <a:tr h="252951">
                <a:tc>
                  <a:txBody>
                    <a:bodyPr/>
                    <a:lstStyle/>
                    <a:p>
                      <a:pPr marL="0" marR="0" algn="ctr">
                        <a:buNone/>
                      </a:pPr>
                      <a:r>
                        <a:rPr lang="en-US" altLang="zh-CN" sz="1200" b="1" kern="100">
                          <a:effectLst/>
                          <a:latin typeface="+mn-ea"/>
                          <a:ea typeface="+mn-ea"/>
                        </a:rPr>
                        <a:t>2022</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258692.76</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255591.55</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3101.21</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21.5%</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21.2%</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0.26%</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dirty="0">
                          <a:effectLst/>
                          <a:latin typeface="+mn-ea"/>
                          <a:ea typeface="+mn-ea"/>
                        </a:rPr>
                        <a:t>10.0%</a:t>
                      </a:r>
                      <a:endParaRPr lang="zh-CN" altLang="en-US" sz="1200" b="1" kern="100" dirty="0">
                        <a:effectLst/>
                        <a:latin typeface="+mn-ea"/>
                        <a:ea typeface="+mn-ea"/>
                      </a:endParaRPr>
                    </a:p>
                  </a:txBody>
                  <a:tcPr marL="56593" marR="56593" marT="37728" marB="37728" anchor="ctr"/>
                </a:tc>
                <a:extLst>
                  <a:ext uri="{0D108BD9-81ED-4DB2-BD59-A6C34878D82A}">
                    <a16:rowId xmlns:a16="http://schemas.microsoft.com/office/drawing/2014/main" val="1895385011"/>
                  </a:ext>
                </a:extLst>
              </a:tr>
              <a:tr h="252951">
                <a:tc>
                  <a:txBody>
                    <a:bodyPr/>
                    <a:lstStyle/>
                    <a:p>
                      <a:pPr marL="0" marR="0" algn="ctr">
                        <a:buNone/>
                      </a:pPr>
                      <a:r>
                        <a:rPr lang="en-US" altLang="zh-CN" sz="1200" b="1" kern="100">
                          <a:effectLst/>
                          <a:latin typeface="+mn-ea"/>
                          <a:ea typeface="+mn-ea"/>
                        </a:rPr>
                        <a:t>2023</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dirty="0">
                          <a:effectLst/>
                          <a:latin typeface="+mn-ea"/>
                          <a:ea typeface="+mn-ea"/>
                        </a:rPr>
                        <a:t>300325.50</a:t>
                      </a:r>
                    </a:p>
                  </a:txBody>
                  <a:tcPr marL="56593" marR="56593" marT="37728" marB="37728" anchor="ctr"/>
                </a:tc>
                <a:tc>
                  <a:txBody>
                    <a:bodyPr/>
                    <a:lstStyle/>
                    <a:p>
                      <a:pPr marL="0" marR="0" algn="ctr">
                        <a:buNone/>
                      </a:pPr>
                      <a:r>
                        <a:rPr lang="en-US" altLang="zh-CN" sz="1200" b="1" kern="100">
                          <a:effectLst/>
                          <a:latin typeface="+mn-ea"/>
                          <a:ea typeface="+mn-ea"/>
                        </a:rPr>
                        <a:t>296979.22</a:t>
                      </a:r>
                      <a:endParaRPr lang="zh-CN" altLang="en-US" sz="1200" b="1" kern="100">
                        <a:effectLst/>
                        <a:latin typeface="+mn-ea"/>
                        <a:ea typeface="+mn-ea"/>
                      </a:endParaRPr>
                    </a:p>
                  </a:txBody>
                  <a:tcPr marL="56593" marR="56593" marT="37728" marB="37728" anchor="ctr"/>
                </a:tc>
                <a:tc>
                  <a:txBody>
                    <a:bodyPr/>
                    <a:lstStyle/>
                    <a:p>
                      <a:pPr marL="0" marR="0" algn="ctr">
                        <a:buNone/>
                      </a:pPr>
                      <a:r>
                        <a:rPr lang="en-US" altLang="zh-CN" sz="1200" b="1" kern="100" dirty="0">
                          <a:effectLst/>
                          <a:latin typeface="+mn-ea"/>
                          <a:ea typeface="+mn-ea"/>
                        </a:rPr>
                        <a:t>3346.28</a:t>
                      </a:r>
                      <a:endParaRPr lang="zh-CN" altLang="en-US" sz="1200" b="1" kern="100" dirty="0">
                        <a:effectLst/>
                        <a:latin typeface="+mn-ea"/>
                        <a:ea typeface="+mn-ea"/>
                      </a:endParaRPr>
                    </a:p>
                  </a:txBody>
                  <a:tcPr marL="56593" marR="56593" marT="37728" marB="37728" anchor="ctr"/>
                </a:tc>
                <a:tc>
                  <a:txBody>
                    <a:bodyPr/>
                    <a:lstStyle/>
                    <a:p>
                      <a:pPr marL="0" marR="0" algn="ctr">
                        <a:buNone/>
                      </a:pPr>
                      <a:r>
                        <a:rPr lang="en-US" altLang="zh-CN" sz="1200" b="1" kern="100">
                          <a:effectLst/>
                          <a:latin typeface="+mn-ea"/>
                          <a:ea typeface="+mn-ea"/>
                        </a:rPr>
                        <a:t>23.8%</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23.6%</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a:effectLst/>
                          <a:latin typeface="+mn-ea"/>
                          <a:ea typeface="+mn-ea"/>
                        </a:rPr>
                        <a:t>0.27%</a:t>
                      </a:r>
                      <a:endParaRPr lang="zh-CN" altLang="en-US" sz="1200" b="1" kern="100">
                        <a:effectLst/>
                        <a:latin typeface="+mn-ea"/>
                        <a:ea typeface="+mn-ea"/>
                      </a:endParaRPr>
                    </a:p>
                  </a:txBody>
                  <a:tcPr marL="56593" marR="56593" marT="37728" marB="37728" anchor="b"/>
                </a:tc>
                <a:tc>
                  <a:txBody>
                    <a:bodyPr/>
                    <a:lstStyle/>
                    <a:p>
                      <a:pPr marL="0" marR="0" algn="ctr">
                        <a:buNone/>
                      </a:pPr>
                      <a:r>
                        <a:rPr lang="en-US" altLang="zh-CN" sz="1200" b="1" kern="100" dirty="0">
                          <a:effectLst/>
                          <a:latin typeface="+mn-ea"/>
                          <a:ea typeface="+mn-ea"/>
                        </a:rPr>
                        <a:t>15.2%</a:t>
                      </a:r>
                      <a:endParaRPr lang="zh-CN" altLang="en-US" sz="1200" b="1" kern="100" dirty="0">
                        <a:effectLst/>
                        <a:latin typeface="+mn-ea"/>
                        <a:ea typeface="+mn-ea"/>
                      </a:endParaRPr>
                    </a:p>
                  </a:txBody>
                  <a:tcPr marL="56593" marR="56593" marT="37728" marB="37728" anchor="ctr"/>
                </a:tc>
                <a:extLst>
                  <a:ext uri="{0D108BD9-81ED-4DB2-BD59-A6C34878D82A}">
                    <a16:rowId xmlns:a16="http://schemas.microsoft.com/office/drawing/2014/main" val="3866226778"/>
                  </a:ext>
                </a:extLst>
              </a:tr>
            </a:tbl>
          </a:graphicData>
        </a:graphic>
      </p:graphicFrame>
      <p:sp>
        <p:nvSpPr>
          <p:cNvPr id="7" name="文本框 6">
            <a:extLst>
              <a:ext uri="{FF2B5EF4-FFF2-40B4-BE49-F238E27FC236}">
                <a16:creationId xmlns:a16="http://schemas.microsoft.com/office/drawing/2014/main" id="{76F729A4-D1AA-D6D5-8116-E543553BFCF2}"/>
              </a:ext>
            </a:extLst>
          </p:cNvPr>
          <p:cNvSpPr txBox="1"/>
          <p:nvPr/>
        </p:nvSpPr>
        <p:spPr>
          <a:xfrm>
            <a:off x="571357" y="1829031"/>
            <a:ext cx="4220579" cy="4690515"/>
          </a:xfrm>
          <a:prstGeom prst="rect">
            <a:avLst/>
          </a:prstGeom>
          <a:noFill/>
        </p:spPr>
        <p:txBody>
          <a:bodyPr wrap="square" rtlCol="0">
            <a:spAutoFit/>
          </a:bodyPr>
          <a:lstStyle/>
          <a:p>
            <a:pPr indent="612000">
              <a:lnSpc>
                <a:spcPct val="130000"/>
              </a:lnSpc>
            </a:pPr>
            <a:r>
              <a:rPr lang="zh-CN" altLang="en-US" sz="2400" dirty="0">
                <a:latin typeface="华文楷体" panose="02010600040101010101" pitchFamily="2" charset="-122"/>
                <a:ea typeface="华文楷体" panose="02010600040101010101" pitchFamily="2" charset="-122"/>
              </a:rPr>
              <a:t>我国中央政府债务强度近期显著提高，但基本都是国内债务。以债务依存度（新增国债</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财政支出）看，中央政府债务强度虽有上升趋势，但始终低于国际公认的</a:t>
            </a:r>
            <a:r>
              <a:rPr lang="en-US" altLang="zh-CN" sz="2400" dirty="0">
                <a:latin typeface="华文楷体" panose="02010600040101010101" pitchFamily="2" charset="-122"/>
                <a:ea typeface="华文楷体" panose="02010600040101010101" pitchFamily="2" charset="-122"/>
              </a:rPr>
              <a:t>20%</a:t>
            </a:r>
            <a:r>
              <a:rPr lang="zh-CN" altLang="en-US" sz="2400" dirty="0">
                <a:latin typeface="华文楷体" panose="02010600040101010101" pitchFamily="2" charset="-122"/>
                <a:ea typeface="华文楷体" panose="02010600040101010101" pitchFamily="2" charset="-122"/>
              </a:rPr>
              <a:t>这一警戒线。相比之下，地方债务规模过大与增长过快的隐患更须警惕。</a:t>
            </a:r>
          </a:p>
          <a:p>
            <a:endParaRPr lang="zh-CN" altLang="en-US" dirty="0"/>
          </a:p>
        </p:txBody>
      </p:sp>
      <p:sp>
        <p:nvSpPr>
          <p:cNvPr id="9" name="文本框 8">
            <a:extLst>
              <a:ext uri="{FF2B5EF4-FFF2-40B4-BE49-F238E27FC236}">
                <a16:creationId xmlns:a16="http://schemas.microsoft.com/office/drawing/2014/main" id="{B500D07B-15ED-7C01-84A3-FF9481D9A950}"/>
              </a:ext>
            </a:extLst>
          </p:cNvPr>
          <p:cNvSpPr txBox="1"/>
          <p:nvPr/>
        </p:nvSpPr>
        <p:spPr>
          <a:xfrm>
            <a:off x="6096000" y="6312033"/>
            <a:ext cx="6172200" cy="369332"/>
          </a:xfrm>
          <a:prstGeom prst="rect">
            <a:avLst/>
          </a:prstGeom>
          <a:noFill/>
        </p:spPr>
        <p:txBody>
          <a:bodyPr wrap="square">
            <a:spAutoFit/>
          </a:bodyPr>
          <a:lstStyle/>
          <a:p>
            <a:pPr marL="0" marR="0" algn="just">
              <a:buNone/>
            </a:pPr>
            <a:r>
              <a:rPr lang="zh-CN" altLang="en-US" sz="1800" b="1" kern="100" dirty="0">
                <a:effectLst/>
                <a:latin typeface="宋体" panose="02010600030101010101" pitchFamily="2" charset="-122"/>
                <a:ea typeface="宋体" panose="02010600030101010101" pitchFamily="2" charset="-122"/>
              </a:rPr>
              <a:t>表</a:t>
            </a:r>
            <a:r>
              <a:rPr lang="en-US" altLang="zh-CN" sz="1800" b="1" kern="100" dirty="0">
                <a:effectLst/>
                <a:latin typeface="Times New Roman" panose="02020603050405020304" pitchFamily="18" charset="0"/>
              </a:rPr>
              <a:t>12</a:t>
            </a:r>
            <a:r>
              <a:rPr lang="en-US" altLang="zh-CN" sz="1800" b="1" kern="100" dirty="0">
                <a:effectLst/>
                <a:latin typeface="Times New Roman" panose="02020603050405020304" pitchFamily="18" charset="0"/>
                <a:ea typeface="宋体" panose="02010600030101010101" pitchFamily="2" charset="-122"/>
              </a:rPr>
              <a:t>-</a:t>
            </a:r>
            <a:r>
              <a:rPr lang="en-US" altLang="zh-CN" sz="1800" b="1" kern="100" dirty="0">
                <a:effectLst/>
                <a:latin typeface="Times New Roman" panose="02020603050405020304" pitchFamily="18" charset="0"/>
              </a:rPr>
              <a:t>10  </a:t>
            </a:r>
            <a:r>
              <a:rPr lang="zh-CN" altLang="en-US" sz="1800" b="1" kern="100" dirty="0">
                <a:effectLst/>
                <a:latin typeface="宋体" panose="02010600030101010101" pitchFamily="2" charset="-122"/>
                <a:ea typeface="宋体" panose="02010600030101010101" pitchFamily="2" charset="-122"/>
              </a:rPr>
              <a:t>中国中央财政债务余额规模与强度</a:t>
            </a:r>
            <a:endParaRPr lang="zh-CN" altLang="en-US" sz="1800" kern="100" dirty="0">
              <a:effectLst/>
              <a:latin typeface="Times New Roman" panose="02020603050405020304" pitchFamily="18" charset="0"/>
            </a:endParaRPr>
          </a:p>
        </p:txBody>
      </p:sp>
    </p:spTree>
    <p:extLst>
      <p:ext uri="{BB962C8B-B14F-4D97-AF65-F5344CB8AC3E}">
        <p14:creationId xmlns:p14="http://schemas.microsoft.com/office/powerpoint/2010/main" val="641392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CF3201-B5D2-775F-D15D-CF1AEAAD5EFF}"/>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4CC88FDA-C32A-9558-79C0-6229E1D828CF}"/>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4CF64CCE-3796-660C-8D9A-7706A031CF33}"/>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F3F67287-836B-BDB2-F277-8AADE276EFBE}"/>
              </a:ext>
            </a:extLst>
          </p:cNvPr>
          <p:cNvSpPr txBox="1"/>
          <p:nvPr/>
        </p:nvSpPr>
        <p:spPr>
          <a:xfrm>
            <a:off x="671441" y="613410"/>
            <a:ext cx="4070454" cy="568324"/>
          </a:xfrm>
          <a:prstGeom prst="rect">
            <a:avLst/>
          </a:prstGeom>
        </p:spPr>
        <p:txBody>
          <a:bodyPr wrap="square">
            <a:noAutofit/>
          </a:bodyPr>
          <a:lstStyle/>
          <a:p>
            <a:pPr indent="252095" algn="just" defTabSz="266700">
              <a:lnSpc>
                <a:spcPct val="150000"/>
              </a:lnSpc>
              <a:spcBef>
                <a:spcPts val="700"/>
              </a:spcBef>
              <a:spcAft>
                <a:spcPct val="0"/>
              </a:spcAft>
            </a:pPr>
            <a:r>
              <a:rPr lang="en-US" sz="2400" dirty="0">
                <a:latin typeface="Times New Roman" panose="02020603050405020304" pitchFamily="18" charset="0"/>
                <a:ea typeface="华文楷体" panose="02010600040101010101" charset="-122"/>
                <a:cs typeface="Times New Roman" panose="02020603050405020304" pitchFamily="18" charset="0"/>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rPr>
              <a:t>（五）中国政府债务分析</a:t>
            </a:r>
            <a:endPar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2.</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外债务风险指标分析</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sz="2400"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1" name="灯片编号占位符 6">
            <a:extLst>
              <a:ext uri="{FF2B5EF4-FFF2-40B4-BE49-F238E27FC236}">
                <a16:creationId xmlns:a16="http://schemas.microsoft.com/office/drawing/2014/main" id="{5E03D6A1-023E-A43B-5DD9-2225BC9699ED}"/>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40</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A33C579E-FB91-E481-7DE9-99E5C89C9924}"/>
              </a:ext>
            </a:extLst>
          </p:cNvPr>
          <p:cNvSpPr>
            <a:spLocks noChangeArrowheads="1"/>
          </p:cNvSpPr>
          <p:nvPr/>
        </p:nvSpPr>
        <p:spPr bwMode="auto">
          <a:xfrm>
            <a:off x="671441" y="53605"/>
            <a:ext cx="5637180"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一、中国财政收支平衡统计分析</a:t>
            </a:r>
          </a:p>
        </p:txBody>
      </p:sp>
      <p:pic>
        <p:nvPicPr>
          <p:cNvPr id="5122" name="Picture 2">
            <a:extLst>
              <a:ext uri="{FF2B5EF4-FFF2-40B4-BE49-F238E27FC236}">
                <a16:creationId xmlns:a16="http://schemas.microsoft.com/office/drawing/2014/main" id="{1637EFAA-C57A-6772-E5F9-B00E04DB82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87310" y="896901"/>
            <a:ext cx="7242600" cy="5064198"/>
          </a:xfrm>
          <a:prstGeom prst="rect">
            <a:avLst/>
          </a:prstGeom>
          <a:noFill/>
          <a:extLst>
            <a:ext uri="{909E8E84-426E-40DD-AFC4-6F175D3DCCD1}">
              <a14:hiddenFill xmlns:a14="http://schemas.microsoft.com/office/drawing/2010/main">
                <a:solidFill>
                  <a:srgbClr val="FFFFFF"/>
                </a:solidFill>
              </a14:hiddenFill>
            </a:ext>
          </a:extLst>
        </p:spPr>
      </p:pic>
      <p:sp>
        <p:nvSpPr>
          <p:cNvPr id="4" name="文本框 3">
            <a:extLst>
              <a:ext uri="{FF2B5EF4-FFF2-40B4-BE49-F238E27FC236}">
                <a16:creationId xmlns:a16="http://schemas.microsoft.com/office/drawing/2014/main" id="{19BE9C39-C260-4FD8-C39B-2358F7DD5D5B}"/>
              </a:ext>
            </a:extLst>
          </p:cNvPr>
          <p:cNvSpPr txBox="1"/>
          <p:nvPr/>
        </p:nvSpPr>
        <p:spPr>
          <a:xfrm>
            <a:off x="671441" y="1858071"/>
            <a:ext cx="4182214" cy="4801314"/>
          </a:xfrm>
          <a:prstGeom prst="rect">
            <a:avLst/>
          </a:prstGeom>
          <a:noFill/>
        </p:spPr>
        <p:txBody>
          <a:bodyPr wrap="square" rtlCol="0">
            <a:spAutoFit/>
          </a:bodyPr>
          <a:lstStyle/>
          <a:p>
            <a:pPr indent="612000"/>
            <a:r>
              <a:rPr lang="zh-CN" altLang="en-US" sz="2400" dirty="0">
                <a:latin typeface="华文楷体" panose="02010600040101010101" pitchFamily="2" charset="-122"/>
                <a:ea typeface="华文楷体" panose="02010600040101010101" pitchFamily="2" charset="-122"/>
              </a:rPr>
              <a:t> 评估外债风险，主要有三大指标：负债率是年末外债余额与当年</a:t>
            </a:r>
            <a:r>
              <a:rPr lang="en-US" altLang="zh-CN" sz="2400" dirty="0">
                <a:latin typeface="华文楷体" panose="02010600040101010101" pitchFamily="2" charset="-122"/>
                <a:ea typeface="华文楷体" panose="02010600040101010101" pitchFamily="2" charset="-122"/>
              </a:rPr>
              <a:t>GDP</a:t>
            </a:r>
            <a:r>
              <a:rPr lang="zh-CN" altLang="en-US" sz="2400" dirty="0">
                <a:latin typeface="华文楷体" panose="02010600040101010101" pitchFamily="2" charset="-122"/>
                <a:ea typeface="华文楷体" panose="02010600040101010101" pitchFamily="2" charset="-122"/>
              </a:rPr>
              <a:t>之比；债务率是年末外债余额与当年货物与服务贸易出口收入之比；偿债率是当年外债还本付息额与当年货物与服务贸易出口收入之比。图</a:t>
            </a:r>
            <a:r>
              <a:rPr lang="en-US" altLang="zh-CN" sz="2400" dirty="0">
                <a:latin typeface="华文楷体" panose="02010600040101010101" pitchFamily="2" charset="-122"/>
                <a:ea typeface="华文楷体" panose="02010600040101010101" pitchFamily="2" charset="-122"/>
              </a:rPr>
              <a:t>12-7</a:t>
            </a:r>
            <a:r>
              <a:rPr lang="zh-CN" altLang="en-US" sz="2400" dirty="0">
                <a:latin typeface="华文楷体" panose="02010600040101010101" pitchFamily="2" charset="-122"/>
                <a:ea typeface="华文楷体" panose="02010600040101010101" pitchFamily="2" charset="-122"/>
              </a:rPr>
              <a:t>表明，我国政府外资规模先下降后上升，偿债率始终低于</a:t>
            </a:r>
            <a:r>
              <a:rPr lang="en-US" altLang="zh-CN" sz="2400" dirty="0">
                <a:latin typeface="华文楷体" panose="02010600040101010101" pitchFamily="2" charset="-122"/>
                <a:ea typeface="华文楷体" panose="02010600040101010101" pitchFamily="2" charset="-122"/>
              </a:rPr>
              <a:t>20%</a:t>
            </a:r>
            <a:r>
              <a:rPr lang="zh-CN" altLang="en-US" sz="2400" dirty="0">
                <a:latin typeface="华文楷体" panose="02010600040101010101" pitchFamily="2" charset="-122"/>
                <a:ea typeface="华文楷体" panose="02010600040101010101" pitchFamily="2" charset="-122"/>
              </a:rPr>
              <a:t>，负债率最高也未突破</a:t>
            </a:r>
            <a:r>
              <a:rPr lang="en-US" altLang="zh-CN" sz="2400" dirty="0">
                <a:latin typeface="华文楷体" panose="02010600040101010101" pitchFamily="2" charset="-122"/>
                <a:ea typeface="华文楷体" panose="02010600040101010101" pitchFamily="2" charset="-122"/>
              </a:rPr>
              <a:t>100%</a:t>
            </a:r>
            <a:r>
              <a:rPr lang="zh-CN" altLang="en-US" sz="2400" dirty="0">
                <a:latin typeface="华文楷体" panose="02010600040101010101" pitchFamily="2" charset="-122"/>
                <a:ea typeface="华文楷体" panose="02010600040101010101" pitchFamily="2" charset="-122"/>
              </a:rPr>
              <a:t>，均处于安全可控状态。</a:t>
            </a:r>
          </a:p>
          <a:p>
            <a:endParaRPr lang="zh-CN" altLang="en-US" dirty="0"/>
          </a:p>
        </p:txBody>
      </p:sp>
      <p:sp>
        <p:nvSpPr>
          <p:cNvPr id="8" name="文本框 7">
            <a:extLst>
              <a:ext uri="{FF2B5EF4-FFF2-40B4-BE49-F238E27FC236}">
                <a16:creationId xmlns:a16="http://schemas.microsoft.com/office/drawing/2014/main" id="{97BEA44F-EC19-C0C0-49AD-74CD9C3B3E9A}"/>
              </a:ext>
            </a:extLst>
          </p:cNvPr>
          <p:cNvSpPr txBox="1"/>
          <p:nvPr/>
        </p:nvSpPr>
        <p:spPr>
          <a:xfrm>
            <a:off x="6610350" y="5983830"/>
            <a:ext cx="6172200" cy="369332"/>
          </a:xfrm>
          <a:prstGeom prst="rect">
            <a:avLst/>
          </a:prstGeom>
          <a:noFill/>
        </p:spPr>
        <p:txBody>
          <a:bodyPr wrap="square">
            <a:spAutoFit/>
          </a:bodyPr>
          <a:lstStyle/>
          <a:p>
            <a:pPr marL="0" marR="0" algn="just">
              <a:buNone/>
            </a:pPr>
            <a:r>
              <a:rPr lang="zh-CN" altLang="en-US" sz="1800" b="1" kern="100" dirty="0">
                <a:effectLst/>
                <a:latin typeface="宋体" panose="02010600030101010101" pitchFamily="2" charset="-122"/>
                <a:ea typeface="宋体" panose="02010600030101010101" pitchFamily="2" charset="-122"/>
              </a:rPr>
              <a:t>图</a:t>
            </a:r>
            <a:r>
              <a:rPr lang="en-US" altLang="zh-CN" sz="1800" b="1" kern="100" dirty="0">
                <a:effectLst/>
                <a:latin typeface="Times New Roman" panose="02020603050405020304" pitchFamily="18" charset="0"/>
                <a:ea typeface="宋体" panose="02010600030101010101" pitchFamily="2" charset="-122"/>
              </a:rPr>
              <a:t>1</a:t>
            </a:r>
            <a:r>
              <a:rPr lang="en-US" altLang="zh-CN" sz="1800" b="1" kern="100" dirty="0">
                <a:effectLst/>
                <a:latin typeface="Times New Roman" panose="02020603050405020304" pitchFamily="18" charset="0"/>
              </a:rPr>
              <a:t>2-7  </a:t>
            </a:r>
            <a:r>
              <a:rPr lang="zh-CN" altLang="en-US" sz="1800" b="1" kern="100" dirty="0">
                <a:effectLst/>
                <a:latin typeface="宋体" panose="02010600030101010101" pitchFamily="2" charset="-122"/>
                <a:ea typeface="宋体" panose="02010600030101010101" pitchFamily="2" charset="-122"/>
              </a:rPr>
              <a:t>中国外债风险变化趋势</a:t>
            </a:r>
            <a:endParaRPr lang="zh-CN" altLang="en-US" sz="1800" kern="100" dirty="0">
              <a:effectLst/>
              <a:latin typeface="Times New Roman" panose="02020603050405020304" pitchFamily="18" charset="0"/>
            </a:endParaRPr>
          </a:p>
        </p:txBody>
      </p:sp>
    </p:spTree>
    <p:extLst>
      <p:ext uri="{BB962C8B-B14F-4D97-AF65-F5344CB8AC3E}">
        <p14:creationId xmlns:p14="http://schemas.microsoft.com/office/powerpoint/2010/main" val="1092056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92669E-2C5A-D0CF-8A84-39E172B23CDF}"/>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DE347AA9-FB32-05DA-07FB-E828BE773757}"/>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3E10D0CF-1C19-5099-92F6-4DF822DAD381}"/>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BBE1F7BF-2C2D-1AB1-5C89-A9BBC47BA6FB}"/>
              </a:ext>
            </a:extLst>
          </p:cNvPr>
          <p:cNvSpPr txBox="1"/>
          <p:nvPr/>
        </p:nvSpPr>
        <p:spPr>
          <a:xfrm>
            <a:off x="843537" y="637519"/>
            <a:ext cx="4708629" cy="596900"/>
          </a:xfrm>
          <a:prstGeom prst="rect">
            <a:avLst/>
          </a:prstGeom>
        </p:spPr>
        <p:txBody>
          <a:bodyPr wrap="square">
            <a:noAutofit/>
          </a:bodyPr>
          <a:lstStyle/>
          <a:p>
            <a:pPr indent="252095" algn="just" defTabSz="266700">
              <a:lnSpc>
                <a:spcPct val="150000"/>
              </a:lnSpc>
              <a:spcBef>
                <a:spcPts val="700"/>
              </a:spcBef>
              <a:spcAft>
                <a:spcPct val="0"/>
              </a:spcAft>
            </a:pPr>
            <a:r>
              <a:rPr lang="en-US" sz="2400" dirty="0">
                <a:latin typeface="Times New Roman" panose="02020603050405020304" pitchFamily="18" charset="0"/>
                <a:ea typeface="华文楷体" panose="02010600040101010101" charset="-122"/>
                <a:cs typeface="Times New Roman" panose="02020603050405020304" pitchFamily="18" charset="0"/>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rPr>
              <a:t>（一）对促进增长的调控效果</a:t>
            </a:r>
            <a:endPar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1" name="灯片编号占位符 6">
            <a:extLst>
              <a:ext uri="{FF2B5EF4-FFF2-40B4-BE49-F238E27FC236}">
                <a16:creationId xmlns:a16="http://schemas.microsoft.com/office/drawing/2014/main" id="{A64FE251-E4C0-02DC-1A96-5229FEB98E9A}"/>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41</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9F39393A-FEE7-2F40-9A39-6923FFE35C12}"/>
              </a:ext>
            </a:extLst>
          </p:cNvPr>
          <p:cNvSpPr>
            <a:spLocks noChangeArrowheads="1"/>
          </p:cNvSpPr>
          <p:nvPr/>
        </p:nvSpPr>
        <p:spPr bwMode="auto">
          <a:xfrm>
            <a:off x="857240" y="79785"/>
            <a:ext cx="5637180"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二、中国财政政策调控效果分析</a:t>
            </a:r>
          </a:p>
        </p:txBody>
      </p:sp>
      <p:pic>
        <p:nvPicPr>
          <p:cNvPr id="6146" name="Picture 2">
            <a:extLst>
              <a:ext uri="{FF2B5EF4-FFF2-40B4-BE49-F238E27FC236}">
                <a16:creationId xmlns:a16="http://schemas.microsoft.com/office/drawing/2014/main" id="{3C82E884-0EFF-E85D-C12A-766C4153FA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39835" y="1035050"/>
            <a:ext cx="5451248" cy="4893646"/>
          </a:xfrm>
          <a:prstGeom prst="rect">
            <a:avLst/>
          </a:prstGeom>
          <a:noFill/>
          <a:extLst>
            <a:ext uri="{909E8E84-426E-40DD-AFC4-6F175D3DCCD1}">
              <a14:hiddenFill xmlns:a14="http://schemas.microsoft.com/office/drawing/2010/main">
                <a:solidFill>
                  <a:srgbClr val="FFFFFF"/>
                </a:solidFill>
              </a14:hiddenFill>
            </a:ext>
          </a:extLst>
        </p:spPr>
      </p:pic>
      <p:sp>
        <p:nvSpPr>
          <p:cNvPr id="4" name="文本框 3">
            <a:extLst>
              <a:ext uri="{FF2B5EF4-FFF2-40B4-BE49-F238E27FC236}">
                <a16:creationId xmlns:a16="http://schemas.microsoft.com/office/drawing/2014/main" id="{B3CCC3CE-C3CA-4C9D-F9C1-5165919F15C3}"/>
              </a:ext>
            </a:extLst>
          </p:cNvPr>
          <p:cNvSpPr txBox="1"/>
          <p:nvPr/>
        </p:nvSpPr>
        <p:spPr>
          <a:xfrm>
            <a:off x="657225" y="1224317"/>
            <a:ext cx="5837195" cy="5632311"/>
          </a:xfrm>
          <a:prstGeom prst="rect">
            <a:avLst/>
          </a:prstGeom>
          <a:noFill/>
        </p:spPr>
        <p:txBody>
          <a:bodyPr wrap="square">
            <a:spAutoFit/>
          </a:bodyPr>
          <a:lstStyle/>
          <a:p>
            <a:pPr marL="0" marR="0" indent="540000" algn="just">
              <a:buNone/>
            </a:pPr>
            <a:r>
              <a:rPr lang="zh-CN" altLang="en-US" sz="2400" kern="100" dirty="0">
                <a:effectLst/>
                <a:latin typeface="华文楷体" panose="02010600040101010101" pitchFamily="2" charset="-122"/>
                <a:ea typeface="华文楷体" panose="02010600040101010101" pitchFamily="2" charset="-122"/>
              </a:rPr>
              <a:t>经济学中，常用产出缺口衡量宏观经济均衡，其反映实际增长与潜在增长之间的相对差异。具体而言，以财政赤字率刻画财政政策强度；以产出缺口（实际产出</a:t>
            </a:r>
            <a:r>
              <a:rPr lang="en-US" altLang="zh-CN"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rPr>
              <a:t>潜在产出</a:t>
            </a:r>
            <a:r>
              <a:rPr lang="en-US" altLang="zh-CN" sz="2400" kern="100" dirty="0">
                <a:effectLst/>
                <a:latin typeface="华文楷体" panose="02010600040101010101" pitchFamily="2" charset="-122"/>
                <a:ea typeface="华文楷体" panose="02010600040101010101" pitchFamily="2" charset="-122"/>
              </a:rPr>
              <a:t>-100%</a:t>
            </a:r>
            <a:r>
              <a:rPr lang="zh-CN" altLang="en-US" sz="2400" kern="100" dirty="0">
                <a:effectLst/>
                <a:latin typeface="华文楷体" panose="02010600040101010101" pitchFamily="2" charset="-122"/>
                <a:ea typeface="华文楷体" panose="02010600040101010101" pitchFamily="2" charset="-122"/>
              </a:rPr>
              <a:t>）刻画经济增长均衡性；由二者对比审视财政政策的调控效果。潜在产出，直接使用第三章测算的潜在</a:t>
            </a:r>
            <a:r>
              <a:rPr lang="en-US" altLang="zh-CN" sz="2400" kern="100" dirty="0">
                <a:effectLst/>
                <a:latin typeface="华文楷体" panose="02010600040101010101" pitchFamily="2" charset="-122"/>
                <a:ea typeface="华文楷体" panose="02010600040101010101" pitchFamily="2" charset="-122"/>
              </a:rPr>
              <a:t>AS</a:t>
            </a:r>
            <a:r>
              <a:rPr lang="zh-CN" altLang="en-US" sz="2400" kern="100" dirty="0">
                <a:effectLst/>
                <a:latin typeface="华文楷体" panose="02010600040101010101" pitchFamily="2" charset="-122"/>
                <a:ea typeface="华文楷体" panose="02010600040101010101" pitchFamily="2" charset="-122"/>
              </a:rPr>
              <a:t>数据。</a:t>
            </a:r>
          </a:p>
          <a:p>
            <a:pPr indent="540000" algn="just"/>
            <a:r>
              <a:rPr lang="zh-CN" altLang="en-US" sz="2400" kern="100" dirty="0">
                <a:effectLst/>
                <a:latin typeface="华文楷体" panose="02010600040101010101" pitchFamily="2" charset="-122"/>
                <a:ea typeface="华文楷体" panose="02010600040101010101" pitchFamily="2" charset="-122"/>
              </a:rPr>
              <a:t>通过财政政策拉动有效需求进而促进增长，是凯恩斯主义宏观调控模式的核心。图</a:t>
            </a:r>
            <a:r>
              <a:rPr lang="en-US" altLang="zh-CN" sz="2400" kern="100" dirty="0">
                <a:effectLst/>
                <a:latin typeface="华文楷体" panose="02010600040101010101" pitchFamily="2" charset="-122"/>
                <a:ea typeface="华文楷体" panose="02010600040101010101" pitchFamily="2" charset="-122"/>
              </a:rPr>
              <a:t>12-8</a:t>
            </a:r>
            <a:r>
              <a:rPr lang="zh-CN" altLang="en-US" sz="2400" kern="100" dirty="0">
                <a:effectLst/>
                <a:latin typeface="华文楷体" panose="02010600040101010101" pitchFamily="2" charset="-122"/>
                <a:ea typeface="华文楷体" panose="02010600040101010101" pitchFamily="2" charset="-122"/>
              </a:rPr>
              <a:t>显示：我国财政赤字率与产出缺口呈反向变动关系，</a:t>
            </a:r>
            <a:r>
              <a:rPr lang="en-US" altLang="zh-CN" sz="2400" kern="100" dirty="0">
                <a:effectLst/>
                <a:latin typeface="华文楷体" panose="02010600040101010101" pitchFamily="2" charset="-122"/>
                <a:ea typeface="华文楷体" panose="02010600040101010101" pitchFamily="2" charset="-122"/>
              </a:rPr>
              <a:t>1994</a:t>
            </a:r>
            <a:r>
              <a:rPr lang="zh-CN" altLang="en-US" sz="2400" kern="100" dirty="0">
                <a:effectLst/>
                <a:latin typeface="华文楷体" panose="02010600040101010101" pitchFamily="2" charset="-122"/>
                <a:ea typeface="华文楷体" panose="02010600040101010101" pitchFamily="2" charset="-122"/>
              </a:rPr>
              <a:t>年以后负相关程度显著</a:t>
            </a:r>
            <a:r>
              <a:rPr lang="zh-CN" altLang="en-US" sz="2400" kern="100" dirty="0">
                <a:latin typeface="华文楷体" panose="02010600040101010101" pitchFamily="2" charset="-122"/>
                <a:ea typeface="华文楷体" panose="02010600040101010101" pitchFamily="2" charset="-122"/>
              </a:rPr>
              <a:t>增强。这意味着，财政政策对促进经济增长目标的调控效果显著改善，其反周期调控对缩小产出缺口具有关键作用。</a:t>
            </a:r>
          </a:p>
          <a:p>
            <a:pPr marL="0" marR="0" indent="540000" algn="just">
              <a:buNone/>
            </a:pPr>
            <a:endParaRPr lang="zh-CN" altLang="en-US" sz="2400" kern="100" dirty="0">
              <a:effectLst/>
              <a:latin typeface="华文楷体" panose="02010600040101010101" pitchFamily="2" charset="-122"/>
              <a:ea typeface="华文楷体" panose="02010600040101010101" pitchFamily="2" charset="-122"/>
            </a:endParaRPr>
          </a:p>
        </p:txBody>
      </p:sp>
      <p:sp>
        <p:nvSpPr>
          <p:cNvPr id="7" name="文本框 6">
            <a:extLst>
              <a:ext uri="{FF2B5EF4-FFF2-40B4-BE49-F238E27FC236}">
                <a16:creationId xmlns:a16="http://schemas.microsoft.com/office/drawing/2014/main" id="{9B2CA59C-F245-5305-8C3D-CD5D7D2EC54D}"/>
              </a:ext>
            </a:extLst>
          </p:cNvPr>
          <p:cNvSpPr txBox="1"/>
          <p:nvPr/>
        </p:nvSpPr>
        <p:spPr>
          <a:xfrm>
            <a:off x="6391275" y="5956278"/>
            <a:ext cx="6172200" cy="369332"/>
          </a:xfrm>
          <a:prstGeom prst="rect">
            <a:avLst/>
          </a:prstGeom>
          <a:noFill/>
        </p:spPr>
        <p:txBody>
          <a:bodyPr wrap="square">
            <a:spAutoFit/>
          </a:bodyPr>
          <a:lstStyle/>
          <a:p>
            <a:pPr marL="0" marR="0" algn="ctr">
              <a:spcAft>
                <a:spcPts val="780"/>
              </a:spcAft>
              <a:buNone/>
            </a:pPr>
            <a:r>
              <a:rPr lang="zh-CN" altLang="en-US" sz="1800" b="1" kern="100" dirty="0">
                <a:effectLst/>
                <a:latin typeface="宋体" panose="02010600030101010101" pitchFamily="2" charset="-122"/>
                <a:ea typeface="宋体" panose="02010600030101010101" pitchFamily="2" charset="-122"/>
              </a:rPr>
              <a:t>图</a:t>
            </a:r>
            <a:r>
              <a:rPr lang="en-US" altLang="zh-CN" sz="1800" b="1" kern="100" dirty="0">
                <a:effectLst/>
                <a:latin typeface="Times New Roman" panose="02020603050405020304" pitchFamily="18" charset="0"/>
                <a:ea typeface="宋体" panose="02010600030101010101" pitchFamily="2" charset="-122"/>
              </a:rPr>
              <a:t>1</a:t>
            </a:r>
            <a:r>
              <a:rPr lang="en-US" altLang="zh-CN" sz="1800" b="1" kern="100" dirty="0">
                <a:effectLst/>
                <a:latin typeface="Times New Roman" panose="02020603050405020304" pitchFamily="18" charset="0"/>
              </a:rPr>
              <a:t>2-8  </a:t>
            </a:r>
            <a:r>
              <a:rPr lang="en-US" altLang="zh-CN" sz="1800" b="1" kern="100" dirty="0">
                <a:effectLst/>
                <a:latin typeface="Times New Roman" panose="02020603050405020304" pitchFamily="18" charset="0"/>
                <a:ea typeface="宋体" panose="02010600030101010101" pitchFamily="2" charset="-122"/>
              </a:rPr>
              <a:t>1978</a:t>
            </a:r>
            <a:r>
              <a:rPr lang="zh-CN" altLang="en-US" sz="1800" b="1" kern="100" dirty="0">
                <a:effectLst/>
                <a:latin typeface="宋体" panose="02010600030101010101" pitchFamily="2" charset="-122"/>
                <a:ea typeface="宋体" panose="02010600030101010101" pitchFamily="2" charset="-122"/>
              </a:rPr>
              <a:t>年以来中国财政赤字率与产出缺口</a:t>
            </a:r>
            <a:endParaRPr lang="zh-CN" altLang="en-US" sz="1800" kern="100" dirty="0">
              <a:effectLst/>
              <a:latin typeface="Times New Roman" panose="02020603050405020304" pitchFamily="18" charset="0"/>
            </a:endParaRPr>
          </a:p>
        </p:txBody>
      </p:sp>
    </p:spTree>
    <p:extLst>
      <p:ext uri="{BB962C8B-B14F-4D97-AF65-F5344CB8AC3E}">
        <p14:creationId xmlns:p14="http://schemas.microsoft.com/office/powerpoint/2010/main" val="214343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EAF7CD-C352-2EDB-A4F2-801628E43372}"/>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6E4A26C5-2426-EC60-0E98-25EB5F5BAA71}"/>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84E8A56C-4F99-5533-6DAC-15449AD858E4}"/>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8F7D9B21-4958-ED63-5F9C-E57A45E00C3E}"/>
              </a:ext>
            </a:extLst>
          </p:cNvPr>
          <p:cNvSpPr txBox="1"/>
          <p:nvPr/>
        </p:nvSpPr>
        <p:spPr>
          <a:xfrm>
            <a:off x="756816" y="650864"/>
            <a:ext cx="4657725" cy="596899"/>
          </a:xfrm>
          <a:prstGeom prst="rect">
            <a:avLst/>
          </a:prstGeom>
        </p:spPr>
        <p:txBody>
          <a:bodyPr wrap="square">
            <a:noAutofit/>
          </a:bodyPr>
          <a:lstStyle/>
          <a:p>
            <a:pPr indent="252095" algn="just" defTabSz="266700">
              <a:lnSpc>
                <a:spcPct val="150000"/>
              </a:lnSpc>
              <a:spcBef>
                <a:spcPts val="700"/>
              </a:spcBef>
              <a:spcAft>
                <a:spcPct val="0"/>
              </a:spcAft>
            </a:pPr>
            <a:r>
              <a:rPr lang="en-US" sz="2400" dirty="0">
                <a:latin typeface="Times New Roman" panose="02020603050405020304" pitchFamily="18" charset="0"/>
                <a:ea typeface="华文楷体" panose="02010600040101010101" charset="-122"/>
                <a:cs typeface="Times New Roman" panose="02020603050405020304" pitchFamily="18" charset="0"/>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rPr>
              <a:t>（二）对物价稳定的调控效果</a:t>
            </a:r>
            <a:endPar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1" name="灯片编号占位符 6">
            <a:extLst>
              <a:ext uri="{FF2B5EF4-FFF2-40B4-BE49-F238E27FC236}">
                <a16:creationId xmlns:a16="http://schemas.microsoft.com/office/drawing/2014/main" id="{C2B0BDE6-FAAB-D9F7-FE21-49136D9C22FE}"/>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42</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9F973FD2-778D-C79F-0BC7-13545457CE89}"/>
              </a:ext>
            </a:extLst>
          </p:cNvPr>
          <p:cNvSpPr>
            <a:spLocks noChangeArrowheads="1"/>
          </p:cNvSpPr>
          <p:nvPr/>
        </p:nvSpPr>
        <p:spPr bwMode="auto">
          <a:xfrm>
            <a:off x="756816" y="100210"/>
            <a:ext cx="5637180"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一、中国财政收支平衡统计分析</a:t>
            </a:r>
          </a:p>
        </p:txBody>
      </p:sp>
      <p:pic>
        <p:nvPicPr>
          <p:cNvPr id="7170" name="Picture 2">
            <a:extLst>
              <a:ext uri="{FF2B5EF4-FFF2-40B4-BE49-F238E27FC236}">
                <a16:creationId xmlns:a16="http://schemas.microsoft.com/office/drawing/2014/main" id="{BDDA46F3-CF87-6F09-37F8-222A59340E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77074" y="508635"/>
            <a:ext cx="5114926" cy="5547481"/>
          </a:xfrm>
          <a:prstGeom prst="rect">
            <a:avLst/>
          </a:prstGeom>
          <a:noFill/>
          <a:extLst>
            <a:ext uri="{909E8E84-426E-40DD-AFC4-6F175D3DCCD1}">
              <a14:hiddenFill xmlns:a14="http://schemas.microsoft.com/office/drawing/2010/main">
                <a:solidFill>
                  <a:srgbClr val="FFFFFF"/>
                </a:solidFill>
              </a14:hiddenFill>
            </a:ext>
          </a:extLst>
        </p:spPr>
      </p:pic>
      <p:sp>
        <p:nvSpPr>
          <p:cNvPr id="4" name="文本框 3">
            <a:extLst>
              <a:ext uri="{FF2B5EF4-FFF2-40B4-BE49-F238E27FC236}">
                <a16:creationId xmlns:a16="http://schemas.microsoft.com/office/drawing/2014/main" id="{AF0B11E7-BD8D-EBC8-6F0D-B9B7404146DF}"/>
              </a:ext>
            </a:extLst>
          </p:cNvPr>
          <p:cNvSpPr txBox="1"/>
          <p:nvPr/>
        </p:nvSpPr>
        <p:spPr>
          <a:xfrm>
            <a:off x="556529" y="1199918"/>
            <a:ext cx="6447838" cy="5547481"/>
          </a:xfrm>
          <a:prstGeom prst="rect">
            <a:avLst/>
          </a:prstGeom>
          <a:noFill/>
        </p:spPr>
        <p:txBody>
          <a:bodyPr wrap="square">
            <a:spAutoFit/>
          </a:bodyPr>
          <a:lstStyle/>
          <a:p>
            <a:pPr marL="0" marR="0" indent="540000" algn="just">
              <a:buNone/>
            </a:pPr>
            <a:r>
              <a:rPr lang="zh-CN" altLang="en-US" sz="2400" kern="100" dirty="0">
                <a:effectLst/>
                <a:latin typeface="华文楷体" panose="02010600040101010101" pitchFamily="2" charset="-122"/>
                <a:ea typeface="华文楷体" panose="02010600040101010101" pitchFamily="2" charset="-122"/>
              </a:rPr>
              <a:t>财政政策可以影响消费和投资需求，故其对物价水平有重要影响。通胀缺口是实际通胀率与目标通胀率之间的差距，通常用其反映物价变动的均衡性，缩小通胀缺口是宏观调控政策的重要目标。采用</a:t>
            </a:r>
            <a:r>
              <a:rPr lang="en-US" altLang="zh-CN" sz="2400" kern="100" dirty="0">
                <a:effectLst/>
                <a:latin typeface="华文楷体" panose="02010600040101010101" pitchFamily="2" charset="-122"/>
                <a:ea typeface="华文楷体" panose="02010600040101010101" pitchFamily="2" charset="-122"/>
              </a:rPr>
              <a:t>CPI</a:t>
            </a:r>
            <a:r>
              <a:rPr lang="zh-CN" altLang="en-US" sz="2400" kern="100" dirty="0">
                <a:effectLst/>
                <a:latin typeface="华文楷体" panose="02010600040101010101" pitchFamily="2" charset="-122"/>
                <a:ea typeface="华文楷体" panose="02010600040101010101" pitchFamily="2" charset="-122"/>
              </a:rPr>
              <a:t>计算实际通胀率，并参照相关研究，将目标通胀率设为</a:t>
            </a:r>
            <a:r>
              <a:rPr lang="en-US" altLang="zh-CN" sz="2400" kern="100" dirty="0">
                <a:effectLst/>
                <a:latin typeface="华文楷体" panose="02010600040101010101" pitchFamily="2" charset="-122"/>
                <a:ea typeface="华文楷体" panose="02010600040101010101" pitchFamily="2" charset="-122"/>
              </a:rPr>
              <a:t>1%</a:t>
            </a:r>
            <a:r>
              <a:rPr lang="zh-CN" altLang="en-US" sz="2400" kern="100" dirty="0">
                <a:effectLst/>
                <a:latin typeface="华文楷体" panose="02010600040101010101" pitchFamily="2" charset="-122"/>
                <a:ea typeface="华文楷体" panose="02010600040101010101" pitchFamily="2" charset="-122"/>
              </a:rPr>
              <a:t>。至于财政政策强度，仍由财政赤字率刻画。</a:t>
            </a:r>
            <a:endParaRPr lang="en-US" altLang="zh-CN" sz="2400" kern="100" dirty="0">
              <a:effectLst/>
              <a:latin typeface="华文楷体" panose="02010600040101010101" pitchFamily="2" charset="-122"/>
              <a:ea typeface="华文楷体" panose="02010600040101010101" pitchFamily="2" charset="-122"/>
            </a:endParaRPr>
          </a:p>
          <a:p>
            <a:pPr indent="540000" algn="just"/>
            <a:r>
              <a:rPr lang="zh-CN" altLang="en-US" sz="2400" dirty="0">
                <a:latin typeface="华文楷体" panose="02010600040101010101" pitchFamily="2" charset="-122"/>
                <a:ea typeface="华文楷体" panose="02010600040101010101" pitchFamily="2" charset="-122"/>
              </a:rPr>
              <a:t>财政政策对物价的调控效果，不如其对经济增长的影响显著。为实现物价稳定，各国更多采用货币政策工具。图</a:t>
            </a:r>
            <a:r>
              <a:rPr lang="en-US" altLang="zh-CN" sz="2400" dirty="0">
                <a:latin typeface="华文楷体" panose="02010600040101010101" pitchFamily="2" charset="-122"/>
                <a:ea typeface="华文楷体" panose="02010600040101010101" pitchFamily="2" charset="-122"/>
              </a:rPr>
              <a:t>12-9</a:t>
            </a:r>
            <a:r>
              <a:rPr lang="zh-CN" altLang="en-US" sz="2400" dirty="0">
                <a:latin typeface="华文楷体" panose="02010600040101010101" pitchFamily="2" charset="-122"/>
                <a:ea typeface="华文楷体" panose="02010600040101010101" pitchFamily="2" charset="-122"/>
              </a:rPr>
              <a:t>显示：我国财政赤字率与产出缺口整体上呈反向变动关系，</a:t>
            </a:r>
            <a:r>
              <a:rPr lang="en-US" altLang="zh-CN" sz="2400" dirty="0">
                <a:latin typeface="华文楷体" panose="02010600040101010101" pitchFamily="2" charset="-122"/>
                <a:ea typeface="华文楷体" panose="02010600040101010101" pitchFamily="2" charset="-122"/>
              </a:rPr>
              <a:t>2003</a:t>
            </a:r>
            <a:r>
              <a:rPr lang="zh-CN" altLang="en-US" sz="2400" dirty="0">
                <a:latin typeface="华文楷体" panose="02010600040101010101" pitchFamily="2" charset="-122"/>
                <a:ea typeface="华文楷体" panose="02010600040101010101" pitchFamily="2" charset="-122"/>
              </a:rPr>
              <a:t>年以后负相关程度增强。这意味着，财政政策对促进物价稳定目标的调控效果有所改善，其反周期调控对缩小通胀缺口具有积极作用。</a:t>
            </a:r>
          </a:p>
          <a:p>
            <a:pPr marL="0" marR="0" indent="304800" algn="just">
              <a:lnSpc>
                <a:spcPct val="150000"/>
              </a:lnSpc>
              <a:buNone/>
            </a:pPr>
            <a:endParaRPr lang="zh-CN" altLang="en-US" sz="1400" kern="100" dirty="0">
              <a:effectLst/>
              <a:latin typeface="Times New Roman" panose="02020603050405020304" pitchFamily="18" charset="0"/>
            </a:endParaRPr>
          </a:p>
        </p:txBody>
      </p:sp>
      <p:sp>
        <p:nvSpPr>
          <p:cNvPr id="7" name="文本框 6">
            <a:extLst>
              <a:ext uri="{FF2B5EF4-FFF2-40B4-BE49-F238E27FC236}">
                <a16:creationId xmlns:a16="http://schemas.microsoft.com/office/drawing/2014/main" id="{046BA222-ACCD-766A-3B4B-57D66A89A8B8}"/>
              </a:ext>
            </a:extLst>
          </p:cNvPr>
          <p:cNvSpPr txBox="1"/>
          <p:nvPr/>
        </p:nvSpPr>
        <p:spPr>
          <a:xfrm>
            <a:off x="6548437" y="6104679"/>
            <a:ext cx="6172200" cy="369332"/>
          </a:xfrm>
          <a:prstGeom prst="rect">
            <a:avLst/>
          </a:prstGeom>
          <a:noFill/>
        </p:spPr>
        <p:txBody>
          <a:bodyPr wrap="square">
            <a:spAutoFit/>
          </a:bodyPr>
          <a:lstStyle/>
          <a:p>
            <a:pPr marL="0" marR="0" algn="ctr">
              <a:spcAft>
                <a:spcPts val="780"/>
              </a:spcAft>
              <a:buNone/>
            </a:pPr>
            <a:r>
              <a:rPr lang="zh-CN" altLang="en-US" sz="1800" b="1" kern="100" dirty="0">
                <a:effectLst/>
                <a:latin typeface="宋体" panose="02010600030101010101" pitchFamily="2" charset="-122"/>
                <a:ea typeface="宋体" panose="02010600030101010101" pitchFamily="2" charset="-122"/>
              </a:rPr>
              <a:t>图</a:t>
            </a:r>
            <a:r>
              <a:rPr lang="en-US" altLang="zh-CN" sz="1800" b="1" kern="100" dirty="0">
                <a:effectLst/>
                <a:latin typeface="Times New Roman" panose="02020603050405020304" pitchFamily="18" charset="0"/>
                <a:ea typeface="宋体" panose="02010600030101010101" pitchFamily="2" charset="-122"/>
              </a:rPr>
              <a:t>1</a:t>
            </a:r>
            <a:r>
              <a:rPr lang="en-US" altLang="zh-CN" sz="1800" b="1" kern="100" dirty="0">
                <a:effectLst/>
                <a:latin typeface="Times New Roman" panose="02020603050405020304" pitchFamily="18" charset="0"/>
              </a:rPr>
              <a:t>2-9  </a:t>
            </a:r>
            <a:r>
              <a:rPr lang="en-US" altLang="zh-CN" sz="1800" b="1" kern="100" dirty="0">
                <a:effectLst/>
                <a:latin typeface="Times New Roman" panose="02020603050405020304" pitchFamily="18" charset="0"/>
                <a:ea typeface="宋体" panose="02010600030101010101" pitchFamily="2" charset="-122"/>
              </a:rPr>
              <a:t>1978</a:t>
            </a:r>
            <a:r>
              <a:rPr lang="zh-CN" altLang="en-US" sz="1800" b="1" kern="100" dirty="0">
                <a:effectLst/>
                <a:latin typeface="宋体" panose="02010600030101010101" pitchFamily="2" charset="-122"/>
                <a:ea typeface="宋体" panose="02010600030101010101" pitchFamily="2" charset="-122"/>
              </a:rPr>
              <a:t>年以来中国财政赤字率与通胀缺口</a:t>
            </a:r>
            <a:endParaRPr lang="zh-CN" altLang="en-US" sz="1800" kern="100" dirty="0">
              <a:effectLst/>
              <a:latin typeface="Times New Roman" panose="02020603050405020304" pitchFamily="18" charset="0"/>
            </a:endParaRPr>
          </a:p>
        </p:txBody>
      </p:sp>
    </p:spTree>
    <p:extLst>
      <p:ext uri="{BB962C8B-B14F-4D97-AF65-F5344CB8AC3E}">
        <p14:creationId xmlns:p14="http://schemas.microsoft.com/office/powerpoint/2010/main" val="1926527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3" descr="06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5779" y="1146810"/>
            <a:ext cx="10727026" cy="5256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2"/>
          <p:cNvSpPr>
            <a:spLocks noGrp="1" noChangeArrowheads="1"/>
          </p:cNvSpPr>
          <p:nvPr>
            <p:ph type="title"/>
          </p:nvPr>
        </p:nvSpPr>
        <p:spPr>
          <a:xfrm>
            <a:off x="1346731" y="159"/>
            <a:ext cx="9889490" cy="1325563"/>
          </a:xfrm>
        </p:spPr>
        <p:txBody>
          <a:bodyPr>
            <a:normAutofit/>
          </a:bodyPr>
          <a:lstStyle/>
          <a:p>
            <a:pPr algn="ctr"/>
            <a:r>
              <a:rPr lang="zh-CN" altLang="en-US" b="1" dirty="0">
                <a:solidFill>
                  <a:schemeClr val="accent1">
                    <a:lumMod val="50000"/>
                  </a:schemeClr>
                </a:solidFill>
                <a:latin typeface="黑体" panose="02010609060101010101" pitchFamily="49" charset="-122"/>
                <a:ea typeface="黑体" panose="02010609060101010101" pitchFamily="49" charset="-122"/>
              </a:rPr>
              <a:t>思考与练习</a:t>
            </a:r>
            <a:endParaRPr lang="en-US" altLang="zh-CN" b="1" dirty="0">
              <a:solidFill>
                <a:schemeClr val="accent1">
                  <a:lumMod val="50000"/>
                </a:schemeClr>
              </a:solidFill>
              <a:latin typeface="黑体" panose="02010609060101010101" pitchFamily="49" charset="-122"/>
              <a:ea typeface="黑体" panose="02010609060101010101" pitchFamily="49" charset="-122"/>
            </a:endParaRPr>
          </a:p>
        </p:txBody>
      </p:sp>
      <p:sp>
        <p:nvSpPr>
          <p:cNvPr id="6148" name="Rectangle 3"/>
          <p:cNvSpPr>
            <a:spLocks noGrp="1" noChangeArrowheads="1"/>
          </p:cNvSpPr>
          <p:nvPr>
            <p:ph idx="1"/>
          </p:nvPr>
        </p:nvSpPr>
        <p:spPr>
          <a:xfrm>
            <a:off x="1485900" y="1521460"/>
            <a:ext cx="9972675" cy="4503420"/>
          </a:xfrm>
        </p:spPr>
        <p:txBody>
          <a:bodyPr>
            <a:noAutofit/>
          </a:bodyPr>
          <a:lstStyle/>
          <a:p>
            <a:pPr eaLnBrk="1" hangingPunct="1">
              <a:lnSpc>
                <a:spcPct val="150000"/>
              </a:lnSpc>
              <a:spcBef>
                <a:spcPts val="0"/>
              </a:spcBef>
              <a:buFontTx/>
              <a:buNone/>
            </a:pPr>
            <a:r>
              <a:rPr lang="zh-CN" altLang="en-US" sz="2400" b="1" dirty="0">
                <a:solidFill>
                  <a:srgbClr val="7030A0"/>
                </a:solidFill>
                <a:latin typeface="华文楷体" panose="02010600040101010101" charset="-122"/>
                <a:ea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rPr>
              <a:t>1</a:t>
            </a:r>
            <a:r>
              <a:rPr lang="zh-CN" altLang="en-US" sz="2400" b="1" dirty="0">
                <a:solidFill>
                  <a:srgbClr val="7030A0"/>
                </a:solidFill>
                <a:latin typeface="华文楷体" panose="02010600040101010101" charset="-122"/>
                <a:ea typeface="华文楷体" panose="02010600040101010101" charset="-122"/>
              </a:rPr>
              <a:t>）查阅有关资料，比较我国的政府财政统计体系与</a:t>
            </a:r>
            <a:r>
              <a:rPr lang="en-US" altLang="zh-CN" sz="2400" b="1" dirty="0">
                <a:solidFill>
                  <a:srgbClr val="7030A0"/>
                </a:solidFill>
                <a:latin typeface="华文楷体" panose="02010600040101010101" charset="-122"/>
                <a:ea typeface="华文楷体" panose="02010600040101010101" charset="-122"/>
              </a:rPr>
              <a:t>IMF</a:t>
            </a:r>
            <a:r>
              <a:rPr lang="zh-CN" altLang="en-US" sz="2400" b="1" dirty="0">
                <a:solidFill>
                  <a:srgbClr val="7030A0"/>
                </a:solidFill>
                <a:latin typeface="华文楷体" panose="02010600040101010101" charset="-122"/>
                <a:ea typeface="华文楷体" panose="02010600040101010101" charset="-122"/>
              </a:rPr>
              <a:t>财政统计体系的异同。</a:t>
            </a:r>
          </a:p>
          <a:p>
            <a:pPr marL="0" lvl="0" indent="0">
              <a:lnSpc>
                <a:spcPct val="150000"/>
              </a:lnSpc>
              <a:buNone/>
            </a:pPr>
            <a:r>
              <a:rPr lang="zh-CN" altLang="en-US" sz="2400" b="1" dirty="0">
                <a:solidFill>
                  <a:srgbClr val="7030A0"/>
                </a:solidFill>
                <a:latin typeface="华文楷体" panose="02010600040101010101" charset="-122"/>
                <a:ea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rPr>
              <a:t>2</a:t>
            </a:r>
            <a:r>
              <a:rPr lang="zh-CN" altLang="en-US" sz="2400" b="1" dirty="0">
                <a:solidFill>
                  <a:srgbClr val="7030A0"/>
                </a:solidFill>
                <a:latin typeface="华文楷体" panose="02010600040101010101" charset="-122"/>
                <a:ea typeface="华文楷体" panose="02010600040101010101" charset="-122"/>
              </a:rPr>
              <a:t>）试述政府财政统计的调控目标与调控方式。</a:t>
            </a:r>
          </a:p>
          <a:p>
            <a:pPr marL="0" lvl="0" indent="0">
              <a:lnSpc>
                <a:spcPct val="150000"/>
              </a:lnSpc>
              <a:buNone/>
            </a:pPr>
            <a:r>
              <a:rPr lang="zh-CN" altLang="en-US" sz="2400" b="1" dirty="0">
                <a:solidFill>
                  <a:srgbClr val="7030A0"/>
                </a:solidFill>
                <a:latin typeface="华文楷体" panose="02010600040101010101" charset="-122"/>
                <a:ea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rPr>
              <a:t>3</a:t>
            </a:r>
            <a:r>
              <a:rPr lang="zh-CN" altLang="en-US" sz="2400" b="1" dirty="0">
                <a:solidFill>
                  <a:srgbClr val="7030A0"/>
                </a:solidFill>
                <a:latin typeface="华文楷体" panose="02010600040101010101" charset="-122"/>
                <a:ea typeface="华文楷体" panose="02010600040101010101" charset="-122"/>
              </a:rPr>
              <a:t>）财政收入结构统计及财政支出结构统计的主要指标有哪些？</a:t>
            </a:r>
          </a:p>
          <a:p>
            <a:pPr marL="0" lvl="0" indent="0">
              <a:lnSpc>
                <a:spcPct val="150000"/>
              </a:lnSpc>
              <a:buNone/>
            </a:pPr>
            <a:r>
              <a:rPr lang="zh-CN" altLang="en-US" sz="2400" b="1" dirty="0">
                <a:solidFill>
                  <a:srgbClr val="7030A0"/>
                </a:solidFill>
                <a:latin typeface="华文楷体" panose="02010600040101010101" charset="-122"/>
                <a:ea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rPr>
              <a:t>4</a:t>
            </a:r>
            <a:r>
              <a:rPr lang="zh-CN" altLang="en-US" sz="2400" b="1" dirty="0">
                <a:solidFill>
                  <a:srgbClr val="7030A0"/>
                </a:solidFill>
                <a:latin typeface="华文楷体" panose="02010600040101010101" charset="-122"/>
                <a:ea typeface="华文楷体" panose="02010600040101010101" charset="-122"/>
              </a:rPr>
              <a:t>）什么是财政收支平衡，其主要分析方法有哪些？</a:t>
            </a:r>
          </a:p>
          <a:p>
            <a:pPr marL="0" lvl="0" indent="0">
              <a:lnSpc>
                <a:spcPct val="150000"/>
              </a:lnSpc>
              <a:buNone/>
            </a:pPr>
            <a:r>
              <a:rPr lang="zh-CN" altLang="en-US" sz="2400" b="1" dirty="0">
                <a:solidFill>
                  <a:srgbClr val="7030A0"/>
                </a:solidFill>
                <a:latin typeface="华文楷体" panose="02010600040101010101" charset="-122"/>
                <a:ea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rPr>
              <a:t>5</a:t>
            </a:r>
            <a:r>
              <a:rPr lang="zh-CN" altLang="en-US" sz="2400" b="1" dirty="0">
                <a:solidFill>
                  <a:srgbClr val="7030A0"/>
                </a:solidFill>
                <a:latin typeface="华文楷体" panose="02010600040101010101" charset="-122"/>
                <a:ea typeface="华文楷体" panose="02010600040101010101" charset="-122"/>
              </a:rPr>
              <a:t>）开展定量分析，评判我国财政政策对促进经济增长和物价稳定的调控效果。</a:t>
            </a: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2919" y="207010"/>
            <a:ext cx="911860" cy="911860"/>
          </a:xfrm>
          <a:prstGeom prst="rect">
            <a:avLst/>
          </a:prstGeom>
        </p:spPr>
      </p:pic>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43</a:t>
            </a:fld>
            <a:endParaRPr lang="zh-CN" altLang="en-US" sz="2000" dirty="0">
              <a:solidFill>
                <a:schemeClr val="tx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762000" y="921789"/>
            <a:ext cx="11059408"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r>
              <a:rPr lang="en-US" altLang="zh-CN" sz="2000"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（一）基本情况</a:t>
            </a:r>
          </a:p>
          <a:p>
            <a:pPr indent="609600">
              <a:lnSpc>
                <a:spcPct val="130000"/>
              </a:lnSpc>
              <a:extLst>
                <a:ext uri="{35155182-B16C-46BC-9424-99874614C6A1}">
                  <wpsdc:indentchars xmlns:wpsdc="http://www.wps.cn/officeDocument/2017/drawingmlCustomData" xmlns="" val="200" checksum="4158780845"/>
                </a:ext>
              </a:extLst>
            </a:pPr>
            <a:r>
              <a:rPr lang="zh-CN" altLang="en-US" sz="2400" dirty="0">
                <a:latin typeface="华文楷体" panose="02010600040101010101" charset="-122"/>
                <a:ea typeface="华文楷体" panose="02010600040101010101" charset="-122"/>
              </a:rPr>
              <a:t>我国政府财政统计是反映财政运行状况的主要工具和制定财政政策的重要依据。政府财政统计体系以政府为核算主体，对本期支付进行核算而不管其是否用于本期经济活动。我国政府财政核算体系框架，以资产负债表、政府运营表、现金来源和使用表、其他经济流量表为中心，重点关注财政赤字或结余。对外公布数据主要是四张报表，常被形象地称为“四本账”：一般公共预算收支决算表、政府性基金收支决算表、国有资本经营收支决算表、社会保险基金收支决算表。</a:t>
            </a:r>
            <a:endParaRPr lang="en-US" altLang="zh-CN" sz="2400" dirty="0">
              <a:latin typeface="华文楷体" panose="02010600040101010101" charset="-122"/>
              <a:ea typeface="华文楷体" panose="02010600040101010101" charset="-122"/>
            </a:endParaRPr>
          </a:p>
          <a:p>
            <a:pPr indent="609600">
              <a:lnSpc>
                <a:spcPct val="150000"/>
              </a:lnSpc>
              <a:extLst>
                <a:ext uri="{35155182-B16C-46BC-9424-99874614C6A1}">
                  <wpsdc:indentchars xmlns:wpsdc="http://www.wps.cn/officeDocument/2017/drawingmlCustomData" xmlns="" val="200" checksum="4158780845"/>
                </a:ext>
              </a:extLst>
            </a:pPr>
            <a:r>
              <a:rPr lang="zh-CN" altLang="en-US" sz="2800" b="1" dirty="0">
                <a:solidFill>
                  <a:schemeClr val="accent2"/>
                </a:solidFill>
                <a:latin typeface="华文楷体" panose="02010600040101010101" charset="-122"/>
                <a:ea typeface="华文楷体" panose="02010600040101010101" charset="-122"/>
              </a:rPr>
              <a:t>（二）统计主体</a:t>
            </a:r>
            <a:endParaRPr lang="zh-CN" altLang="en-US" sz="2400" b="1" dirty="0">
              <a:solidFill>
                <a:schemeClr val="accent2"/>
              </a:solidFill>
              <a:latin typeface="华文楷体" panose="02010600040101010101" charset="-122"/>
              <a:ea typeface="华文楷体" panose="02010600040101010101" charset="-122"/>
            </a:endParaRPr>
          </a:p>
          <a:p>
            <a:pPr indent="609600">
              <a:lnSpc>
                <a:spcPct val="130000"/>
              </a:lnSpc>
              <a:extLst>
                <a:ext uri="{35155182-B16C-46BC-9424-99874614C6A1}">
                  <wpsdc:indentchars xmlns:lc="http://schemas.openxmlformats.org/drawingml/2006/lockedCanvas" xmlns="" xmlns:wpsdc="http://www.wps.cn/officeDocument/2017/drawingmlCustomData" val="200" checksum="4158780845"/>
                </a:ext>
              </a:extLst>
            </a:pPr>
            <a:r>
              <a:rPr lang="zh-CN" altLang="en-US" sz="2400" dirty="0">
                <a:latin typeface="华文楷体" panose="02010600040101010101" charset="-122"/>
                <a:ea typeface="华文楷体" panose="02010600040101010101" charset="-122"/>
              </a:rPr>
              <a:t>我国财政统计工作由财政部和国家统计局共同负责，各级地方政府财政部门负责编制本级政府财政预决算报表。其统计主体覆盖所有履行政府事权的职能部门，具体包括中央与地方各级党政机关及其部门、各类事业单位、政府控制的非营利机构、社会保障基金以及国有企业。</a:t>
            </a:r>
          </a:p>
          <a:p>
            <a:pPr indent="609600">
              <a:lnSpc>
                <a:spcPct val="150000"/>
              </a:lnSpc>
              <a:extLst>
                <a:ext uri="{35155182-B16C-46BC-9424-99874614C6A1}">
                  <wpsdc:indentchars xmlns:wpsdc="http://www.wps.cn/officeDocument/2017/drawingmlCustomData" xmlns="" val="200" checksum="4158780845"/>
                </a:ext>
              </a:extLst>
            </a:pPr>
            <a:endParaRPr lang="en-US" altLang="zh-CN" sz="2400" dirty="0">
              <a:latin typeface="华文楷体" panose="02010600040101010101" charset="-122"/>
              <a:ea typeface="华文楷体" panose="02010600040101010101" charset="-122"/>
            </a:endParaRPr>
          </a:p>
          <a:p>
            <a:pPr indent="609600">
              <a:lnSpc>
                <a:spcPct val="150000"/>
              </a:lnSpc>
              <a:extLst>
                <a:ext uri="{35155182-B16C-46BC-9424-99874614C6A1}">
                  <wpsdc:indentchars xmlns:wpsdc="http://www.wps.cn/officeDocument/2017/drawingmlCustomData" xmlns="" val="200" checksum="4158780845"/>
                </a:ext>
              </a:extLst>
            </a:pPr>
            <a:endParaRPr lang="zh-CN" altLang="en-US" sz="2400" dirty="0">
              <a:latin typeface="华文楷体" panose="02010600040101010101" charset="-122"/>
              <a:ea typeface="华文楷体" panose="02010600040101010101"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a:t>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二、中国政府财政统计</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824195" y="1388052"/>
            <a:ext cx="10997213" cy="5542684"/>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a:lnSpc>
                <a:spcPct val="150000"/>
              </a:lnSpc>
              <a:extLst>
                <a:ext uri="{35155182-B16C-46BC-9424-99874614C6A1}">
                  <wpsdc:indentchars xmlns:wpsdc="http://www.wps.cn/officeDocument/2017/drawingmlCustomData" xmlns="" val="200" checksum="4158780845"/>
                </a:ext>
              </a:extLst>
            </a:pPr>
            <a:r>
              <a:rPr lang="zh-CN" altLang="en-US" sz="2400" b="1" dirty="0">
                <a:solidFill>
                  <a:schemeClr val="accent2"/>
                </a:solidFill>
                <a:latin typeface="华文楷体" panose="02010600040101010101" charset="-122"/>
                <a:ea typeface="华文楷体" panose="02010600040101010101" charset="-122"/>
              </a:rPr>
              <a:t>（三）基本规定</a:t>
            </a:r>
            <a:endPar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endParaRPr>
          </a:p>
          <a:p>
            <a:pPr indent="609600">
              <a:lnSpc>
                <a:spcPct val="150000"/>
              </a:lnSpc>
              <a:extLst>
                <a:ext uri="{35155182-B16C-46BC-9424-99874614C6A1}">
                  <wpsdc:indentchars xmlns:wpsdc="http://www.wps.cn/officeDocument/2017/drawingmlCustomData" xmlns="" val="200" checksum="4158780845"/>
                </a:ext>
              </a:extLst>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1.</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科目分类</a:t>
            </a:r>
            <a:endParaRPr lang="zh-CN" altLang="en-US" sz="2400" b="1" dirty="0">
              <a:solidFill>
                <a:schemeClr val="accent2"/>
              </a:solidFill>
              <a:latin typeface="华文楷体" panose="02010600040101010101" charset="-122"/>
              <a:ea typeface="华文楷体" panose="02010600040101010101" charset="-122"/>
            </a:endParaRPr>
          </a:p>
          <a:p>
            <a:pPr indent="609600">
              <a:lnSpc>
                <a:spcPct val="130000"/>
              </a:lnSpc>
              <a:extLst>
                <a:ext uri="{35155182-B16C-46BC-9424-99874614C6A1}">
                  <wpsdc:indentchars xmlns:wpsdc="http://www.wps.cn/officeDocument/2017/drawingmlCustomData" xmlns="" val="200" checksum="4158780845"/>
                </a:ext>
              </a:extLst>
            </a:pPr>
            <a:r>
              <a:rPr lang="zh-CN" altLang="en-US" sz="2400" dirty="0">
                <a:latin typeface="华文楷体" panose="02010600040101010101" charset="-122"/>
                <a:ea typeface="华文楷体" panose="02010600040101010101" charset="-122"/>
              </a:rPr>
              <a:t>   我国政府财政统计的分类由</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政府收支分类科目</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确定，其是编制预算、组织预算执行以及进行明细核算和决算的重要工具。政府收支分类主要包括三方面：（</a:t>
            </a:r>
            <a:r>
              <a:rPr lang="en-US" altLang="zh-CN" sz="2400" dirty="0">
                <a:latin typeface="华文楷体" panose="02010600040101010101" charset="-122"/>
                <a:ea typeface="华文楷体" panose="02010600040101010101" charset="-122"/>
              </a:rPr>
              <a:t>1</a:t>
            </a:r>
            <a:r>
              <a:rPr lang="zh-CN" altLang="en-US" sz="2400" dirty="0">
                <a:latin typeface="华文楷体" panose="02010600040101010101" charset="-122"/>
                <a:ea typeface="华文楷体" panose="02010600040101010101" charset="-122"/>
              </a:rPr>
              <a:t>）政府收入统一分类（</a:t>
            </a:r>
            <a:r>
              <a:rPr lang="en-US" altLang="zh-CN" sz="2400" dirty="0">
                <a:latin typeface="华文楷体" panose="02010600040101010101" charset="-122"/>
                <a:ea typeface="华文楷体" panose="02010600040101010101" charset="-122"/>
              </a:rPr>
              <a:t>2</a:t>
            </a:r>
            <a:r>
              <a:rPr lang="zh-CN" altLang="en-US" sz="2400" dirty="0">
                <a:latin typeface="华文楷体" panose="02010600040101010101" charset="-122"/>
                <a:ea typeface="华文楷体" panose="02010600040101010101" charset="-122"/>
              </a:rPr>
              <a:t>）建立政府支出功能分类体系（</a:t>
            </a:r>
            <a:r>
              <a:rPr lang="en-US" altLang="zh-CN" sz="2400" dirty="0">
                <a:latin typeface="华文楷体" panose="02010600040101010101" charset="-122"/>
                <a:ea typeface="华文楷体" panose="02010600040101010101" charset="-122"/>
              </a:rPr>
              <a:t>3</a:t>
            </a:r>
            <a:r>
              <a:rPr lang="zh-CN" altLang="en-US" sz="2400" dirty="0">
                <a:latin typeface="华文楷体" panose="02010600040101010101" charset="-122"/>
                <a:ea typeface="华文楷体" panose="02010600040101010101" charset="-122"/>
              </a:rPr>
              <a:t>）建立支出经济分类体系。</a:t>
            </a:r>
            <a:endParaRPr lang="en-US" altLang="zh-CN" sz="2400" dirty="0">
              <a:latin typeface="华文楷体" panose="02010600040101010101" charset="-122"/>
              <a:ea typeface="华文楷体" panose="02010600040101010101" charset="-122"/>
            </a:endParaRPr>
          </a:p>
          <a:p>
            <a:pPr indent="609600">
              <a:lnSpc>
                <a:spcPct val="150000"/>
              </a:lnSpc>
              <a:extLst>
                <a:ext uri="{35155182-B16C-46BC-9424-99874614C6A1}">
                  <wpsdc:indentchars xmlns:wpsdc="http://www.wps.cn/officeDocument/2017/drawingmlCustomData" xmlns="" val="200" checksum="4158780845"/>
                </a:ext>
              </a:extLst>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记账原则</a:t>
            </a:r>
            <a:endPar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endParaRPr>
          </a:p>
          <a:p>
            <a:pPr indent="609600">
              <a:lnSpc>
                <a:spcPct val="130000"/>
              </a:lnSpc>
              <a:extLst>
                <a:ext uri="{35155182-B16C-46BC-9424-99874614C6A1}">
                  <wpsdc:indentchars xmlns:wpsdc="http://www.wps.cn/officeDocument/2017/drawingmlCustomData" xmlns="" val="200" checksum="4158780845"/>
                </a:ext>
              </a:extLst>
            </a:pPr>
            <a:r>
              <a:rPr lang="zh-CN" altLang="en-US" sz="2400" dirty="0">
                <a:latin typeface="华文楷体" panose="02010600040101010101" charset="-122"/>
                <a:ea typeface="华文楷体" panose="02010600040101010101" charset="-122"/>
              </a:rPr>
              <a:t>  我国财政统计的核心是财政资金流动，其会计基础是收付实现制（现金收付制），即确认和计量本期收支时以交易或事项的实际发生为标准。我国新</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预算法</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规定预算收入和支出的会计核算基础实行收付实现制，其有利于保持预算收支口径的稳定性和可比性，防止预算收支的虚假性。但在我国财政预算管理实际工作中，特殊情况下也会适当变通。</a:t>
            </a:r>
          </a:p>
          <a:p>
            <a:pPr indent="609600">
              <a:lnSpc>
                <a:spcPct val="150000"/>
              </a:lnSpc>
              <a:extLst>
                <a:ext uri="{35155182-B16C-46BC-9424-99874614C6A1}">
                  <wpsdc:indentchars xmlns:wpsdc="http://www.wps.cn/officeDocument/2017/drawingmlCustomData" xmlns="" val="200" checksum="4158780845"/>
                </a:ext>
              </a:extLst>
            </a:pPr>
            <a:endParaRPr lang="zh-CN" altLang="en-US" sz="2400" dirty="0">
              <a:latin typeface="华文楷体" panose="02010600040101010101" charset="-122"/>
              <a:ea typeface="华文楷体" panose="02010600040101010101" charset="-122"/>
            </a:endParaRPr>
          </a:p>
          <a:p>
            <a:pPr indent="609600">
              <a:lnSpc>
                <a:spcPct val="150000"/>
              </a:lnSpc>
              <a:extLst>
                <a:ext uri="{35155182-B16C-46BC-9424-99874614C6A1}">
                  <wpsdc:indentchars xmlns:wpsdc="http://www.wps.cn/officeDocument/2017/drawingmlCustomData" xmlns="" val="200" checksum="4158780845"/>
                </a:ext>
              </a:extLst>
            </a:pPr>
            <a:endParaRPr lang="zh-CN" altLang="en-US" sz="2400" dirty="0">
              <a:latin typeface="华文楷体" panose="02010600040101010101" charset="-122"/>
              <a:ea typeface="华文楷体" panose="02010600040101010101" charset="-122"/>
            </a:endParaRPr>
          </a:p>
        </p:txBody>
      </p:sp>
      <p:sp>
        <p:nvSpPr>
          <p:cNvPr id="11"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二、中国政府财政统计</a:t>
            </a: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5</a:t>
            </a:fld>
            <a:endParaRPr lang="zh-CN" altLang="en-US" sz="2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F42801-918F-EF75-D3A5-B01F5A0D1166}"/>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2CE000C4-FC1D-10F3-51BE-F3ED0FB2F389}"/>
              </a:ext>
            </a:extLst>
          </p:cNvPr>
          <p:cNvSpPr txBox="1">
            <a:spLocks noChangeArrowheads="1"/>
          </p:cNvSpPr>
          <p:nvPr/>
        </p:nvSpPr>
        <p:spPr bwMode="auto">
          <a:xfrm>
            <a:off x="676275" y="1388052"/>
            <a:ext cx="11145133" cy="5542684"/>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a:lnSpc>
                <a:spcPct val="150000"/>
              </a:lnSpc>
              <a:extLst>
                <a:ext uri="{35155182-B16C-46BC-9424-99874614C6A1}">
                  <wpsdc:indentchars xmlns="" xmlns:wpsdc="http://www.wps.cn/officeDocument/2017/drawingmlCustomData" val="200" checksum="4158780845"/>
                </a:ext>
              </a:extLst>
            </a:pPr>
            <a:r>
              <a:rPr lang="zh-CN" altLang="en-US" sz="2400" b="1" dirty="0">
                <a:solidFill>
                  <a:schemeClr val="accent2"/>
                </a:solidFill>
                <a:latin typeface="华文楷体" panose="02010600040101010101" charset="-122"/>
                <a:ea typeface="华文楷体" panose="02010600040101010101" charset="-122"/>
              </a:rPr>
              <a:t>（三）基本规定</a:t>
            </a:r>
            <a:endPar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endParaRPr>
          </a:p>
          <a:p>
            <a:pPr indent="609600">
              <a:lnSpc>
                <a:spcPct val="150000"/>
              </a:lnSpc>
              <a:extLst>
                <a:ext uri="{35155182-B16C-46BC-9424-99874614C6A1}">
                  <wpsdc:indentchars xmlns="" xmlns:wpsdc="http://www.wps.cn/officeDocument/2017/drawingmlCustomData" val="200" checksum="4158780845"/>
                </a:ext>
              </a:extLst>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3.</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计价原则</a:t>
            </a:r>
            <a:endPar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endParaRPr>
          </a:p>
          <a:p>
            <a:pPr indent="609600">
              <a:lnSpc>
                <a:spcPct val="130000"/>
              </a:lnSpc>
              <a:extLst>
                <a:ext uri="{35155182-B16C-46BC-9424-99874614C6A1}">
                  <wpsdc:indentchars xmlns="" xmlns:wpsdc="http://www.wps.cn/officeDocument/2017/drawingmlCustomData" val="200" checksum="4158780845"/>
                </a:ext>
              </a:extLst>
            </a:pPr>
            <a:r>
              <a:rPr lang="zh-CN" altLang="en-US" sz="2400" dirty="0">
                <a:latin typeface="华文楷体" panose="02010600040101010101" charset="-122"/>
                <a:ea typeface="华文楷体" panose="02010600040101010101" charset="-122"/>
              </a:rPr>
              <a:t>  我国财政的收支交易以实际发生的交易价格为计价依据。财政征收的税收、规费、产权性收益等收入以实际取得的收入金额计价，财政支出、转移支付项目也根据实际发生的金额计价。对政府部门拥有的固定资产，则根据扣除折旧后的净值计价。</a:t>
            </a:r>
          </a:p>
          <a:p>
            <a:pPr indent="609600">
              <a:lnSpc>
                <a:spcPct val="130000"/>
              </a:lnSpc>
              <a:extLst>
                <a:ext uri="{35155182-B16C-46BC-9424-99874614C6A1}">
                  <wpsdc:indentchars xmlns="" xmlns:wpsdc="http://www.wps.cn/officeDocument/2017/drawingmlCustomData" val="200" checksum="4158780845"/>
                </a:ext>
              </a:extLst>
            </a:pPr>
            <a:r>
              <a:rPr lang="en-US" altLang="zh-CN" sz="2400" dirty="0">
                <a:latin typeface="华文楷体" panose="02010600040101010101" charset="-122"/>
                <a:ea typeface="华文楷体" panose="02010600040101010101" charset="-122"/>
              </a:rPr>
              <a:t>  2007</a:t>
            </a:r>
            <a:r>
              <a:rPr lang="zh-CN" altLang="en-US" sz="2400" dirty="0">
                <a:latin typeface="华文楷体" panose="02010600040101010101" charset="-122"/>
                <a:ea typeface="华文楷体" panose="02010600040101010101" charset="-122"/>
              </a:rPr>
              <a:t>年新会计准则引入公允价值计量的概念。财政统计涉及的金融资产和金融负债，应以公允价值进行初始和后续计价。公允价值指在公平交易中，熟悉情况的交易双方自愿进行资产交换或债务清偿时所愿接受的金额。相较于历史价格等计价原则，公允价值能更加客观真实地反映市场风险所引致的损益。</a:t>
            </a:r>
          </a:p>
          <a:p>
            <a:pPr indent="609600">
              <a:lnSpc>
                <a:spcPct val="130000"/>
              </a:lnSpc>
              <a:extLst>
                <a:ext uri="{35155182-B16C-46BC-9424-99874614C6A1}">
                  <wpsdc:indentchars xmlns="" xmlns:wpsdc="http://www.wps.cn/officeDocument/2017/drawingmlCustomData" val="200" checksum="4158780845"/>
                </a:ext>
              </a:extLst>
            </a:pPr>
            <a:endParaRPr lang="zh-CN" altLang="en-US" sz="2400" dirty="0">
              <a:latin typeface="华文楷体" panose="02010600040101010101" charset="-122"/>
              <a:ea typeface="华文楷体" panose="02010600040101010101" charset="-122"/>
            </a:endParaRPr>
          </a:p>
          <a:p>
            <a:pPr indent="609600">
              <a:lnSpc>
                <a:spcPct val="150000"/>
              </a:lnSpc>
              <a:extLst>
                <a:ext uri="{35155182-B16C-46BC-9424-99874614C6A1}">
                  <wpsdc:indentchars xmlns="" xmlns:wpsdc="http://www.wps.cn/officeDocument/2017/drawingmlCustomData" val="200" checksum="4158780845"/>
                </a:ext>
              </a:extLst>
            </a:pPr>
            <a:endParaRPr lang="zh-CN" altLang="en-US" sz="2400" dirty="0">
              <a:latin typeface="华文楷体" panose="02010600040101010101" charset="-122"/>
              <a:ea typeface="华文楷体" panose="02010600040101010101" charset="-122"/>
            </a:endParaRPr>
          </a:p>
          <a:p>
            <a:pPr indent="609600">
              <a:lnSpc>
                <a:spcPct val="150000"/>
              </a:lnSpc>
              <a:extLst>
                <a:ext uri="{35155182-B16C-46BC-9424-99874614C6A1}">
                  <wpsdc:indentchars xmlns="" xmlns:wpsdc="http://www.wps.cn/officeDocument/2017/drawingmlCustomData" val="200" checksum="4158780845"/>
                </a:ext>
              </a:extLst>
            </a:pPr>
            <a:endParaRPr lang="zh-CN" altLang="en-US" sz="2400" dirty="0">
              <a:latin typeface="华文楷体" panose="02010600040101010101" charset="-122"/>
              <a:ea typeface="华文楷体" panose="02010600040101010101" charset="-122"/>
            </a:endParaRPr>
          </a:p>
        </p:txBody>
      </p:sp>
      <p:sp>
        <p:nvSpPr>
          <p:cNvPr id="11" name="Rectangle 4" descr="浅色上对角线">
            <a:extLst>
              <a:ext uri="{FF2B5EF4-FFF2-40B4-BE49-F238E27FC236}">
                <a16:creationId xmlns:a16="http://schemas.microsoft.com/office/drawing/2014/main" id="{75C187F6-5BA2-4BB1-42FA-39C90D5B6E93}"/>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二、中国政府财政统计</a:t>
            </a:r>
          </a:p>
        </p:txBody>
      </p:sp>
      <p:sp>
        <p:nvSpPr>
          <p:cNvPr id="5" name="灯片编号占位符 6">
            <a:extLst>
              <a:ext uri="{FF2B5EF4-FFF2-40B4-BE49-F238E27FC236}">
                <a16:creationId xmlns:a16="http://schemas.microsoft.com/office/drawing/2014/main" id="{C7495098-9E41-FCA0-5A9D-EBD8905C51FB}"/>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6</a:t>
            </a:fld>
            <a:endParaRPr lang="zh-CN" altLang="en-US" sz="2000" dirty="0">
              <a:solidFill>
                <a:schemeClr val="tx1"/>
              </a:solidFill>
            </a:endParaRPr>
          </a:p>
        </p:txBody>
      </p:sp>
    </p:spTree>
    <p:extLst>
      <p:ext uri="{BB962C8B-B14F-4D97-AF65-F5344CB8AC3E}">
        <p14:creationId xmlns:p14="http://schemas.microsoft.com/office/powerpoint/2010/main" val="3723721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6">
            <a:hlinkClick r:id="" action="ppaction://noaction" highlightClick="1"/>
            <a:hlinkHover r:id="rId3" action="ppaction://hlinksldjump"/>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p:cNvSpPr>
            <a:spLocks noGrp="1" noRot="1" noChangeArrowheads="1"/>
          </p:cNvSpPr>
          <p:nvPr>
            <p:ph idx="1"/>
          </p:nvPr>
        </p:nvSpPr>
        <p:spPr>
          <a:xfrm>
            <a:off x="464127" y="914400"/>
            <a:ext cx="11263745" cy="5622117"/>
          </a:xfrm>
          <a:ln>
            <a:noFill/>
          </a:ln>
        </p:spPr>
        <p:txBody>
          <a:bodyPr>
            <a:noAutofit/>
          </a:bodyPr>
          <a:lstStyle/>
          <a:p>
            <a:pPr indent="609600">
              <a:lnSpc>
                <a:spcPct val="150000"/>
              </a:lnSpc>
              <a:spcBef>
                <a:spcPts val="0"/>
              </a:spcBef>
              <a:buNone/>
              <a:extLst>
                <a:ext uri="{35155182-B16C-46BC-9424-99874614C6A1}">
                  <wpsdc:indentchars xmlns:wpsdc="http://www.wps.cn/officeDocument/2017/drawingmlCustomData" xmlns="" val="200" checksum="4158780845"/>
                </a:ext>
              </a:extLst>
            </a:pP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（一）调控目标</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indent="609600">
              <a:lnSpc>
                <a:spcPct val="150000"/>
              </a:lnSpc>
              <a:spcBef>
                <a:spcPts val="0"/>
              </a:spcBef>
              <a:buNone/>
              <a:extLst>
                <a:ext uri="{35155182-B16C-46BC-9424-99874614C6A1}">
                  <wpsdc:indentchars xmlns:wpsdc="http://www.wps.cn/officeDocument/2017/drawingmlCustomData" xmlns="" val="200" checksum="4158780845"/>
                </a:ext>
              </a:extLst>
            </a:pPr>
            <a:r>
              <a:rPr lang="zh-CN" altLang="en-US" sz="2400" dirty="0">
                <a:latin typeface="华文楷体" panose="02010600040101010101" charset="-122"/>
                <a:ea typeface="华文楷体" panose="02010600040101010101" charset="-122"/>
                <a:cs typeface="华文楷体" panose="02010600040101010101" charset="-122"/>
              </a:rPr>
              <a:t>   首先，财政调控的总体目标是实现社会总供给和总需求的总量与结构平衡，促进资源优化配置和经济结构合理，保持经济平稳增长和物价稳定，促进充分就业以及国际收支平衡。其中，尤以促进经济增长和增加就业为主要使命。</a:t>
            </a:r>
          </a:p>
          <a:p>
            <a:pPr indent="609600">
              <a:lnSpc>
                <a:spcPct val="150000"/>
              </a:lnSpc>
              <a:spcBef>
                <a:spcPts val="0"/>
              </a:spcBef>
              <a:buNone/>
              <a:extLst>
                <a:ext uri="{35155182-B16C-46BC-9424-99874614C6A1}">
                  <wpsdc:indentchars xmlns:wpsdc="http://www.wps.cn/officeDocument/2017/drawingmlCustomData" xmlns="" val="200" checksum="4158780845"/>
                </a:ext>
              </a:extLst>
            </a:pPr>
            <a:r>
              <a:rPr lang="zh-CN" altLang="en-US" sz="2400" dirty="0">
                <a:latin typeface="华文楷体" panose="02010600040101010101" charset="-122"/>
                <a:ea typeface="华文楷体" panose="02010600040101010101" charset="-122"/>
                <a:cs typeface="华文楷体" panose="02010600040101010101" charset="-122"/>
              </a:rPr>
              <a:t>   其次，财政调控的另一重要目标是协调各类经济社会主体的利益平衡，促进收入公平分配，防止陷入两极分化或平均主义的困境，真正兼顾效率与公平。</a:t>
            </a:r>
          </a:p>
          <a:p>
            <a:pPr indent="609600">
              <a:lnSpc>
                <a:spcPct val="150000"/>
              </a:lnSpc>
              <a:spcBef>
                <a:spcPts val="0"/>
              </a:spcBef>
              <a:buNone/>
              <a:extLst>
                <a:ext uri="{35155182-B16C-46BC-9424-99874614C6A1}">
                  <wpsdc:indentchars xmlns:wpsdc="http://www.wps.cn/officeDocument/2017/drawingmlCustomData" xmlns="" val="200" checksum="4158780845"/>
                </a:ext>
              </a:extLst>
            </a:pPr>
            <a:r>
              <a:rPr lang="zh-CN" altLang="en-US" sz="2400" dirty="0">
                <a:latin typeface="华文楷体" panose="02010600040101010101" charset="-122"/>
                <a:ea typeface="华文楷体" panose="02010600040101010101" charset="-122"/>
                <a:cs typeface="华文楷体" panose="02010600040101010101" charset="-122"/>
              </a:rPr>
              <a:t>   最后，财政调控的深层目标，是在推动经济健康持续发展的基础上，进一步促进政治稳定与社会进步。</a:t>
            </a:r>
          </a:p>
          <a:p>
            <a:pPr eaLnBrk="1" hangingPunct="1">
              <a:lnSpc>
                <a:spcPct val="140000"/>
              </a:lnSpc>
              <a:buFontTx/>
              <a:buNone/>
            </a:pPr>
            <a:endParaRPr lang="zh-CN" altLang="en-US" sz="2000" dirty="0">
              <a:latin typeface="微软雅黑" panose="020B0503020204020204" pitchFamily="34" charset="-122"/>
              <a:ea typeface="微软雅黑" panose="020B0503020204020204" pitchFamily="34" charset="-122"/>
            </a:endParaRPr>
          </a:p>
          <a:p>
            <a:pPr eaLnBrk="1" hangingPunct="1">
              <a:lnSpc>
                <a:spcPct val="140000"/>
              </a:lnSpc>
              <a:buFontTx/>
              <a:buNone/>
            </a:pPr>
            <a:r>
              <a:rPr lang="zh-CN" altLang="en-US" sz="2000" dirty="0">
                <a:latin typeface="微软雅黑" panose="020B0503020204020204" pitchFamily="34" charset="-122"/>
                <a:ea typeface="微软雅黑" panose="020B0503020204020204" pitchFamily="34" charset="-122"/>
              </a:rPr>
              <a:t>          </a:t>
            </a:r>
            <a:endParaRPr lang="zh-CN" altLang="en-US" sz="2000" b="1" i="1" dirty="0">
              <a:latin typeface="微软雅黑" panose="020B0503020204020204" pitchFamily="34" charset="-122"/>
              <a:ea typeface="微软雅黑" panose="020B0503020204020204" pitchFamily="34"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7</a:t>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三、政府财政调控要点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559">
                                            <p:txEl>
                                              <p:pRg st="1" end="1"/>
                                            </p:txEl>
                                          </p:spTgt>
                                        </p:tgtEl>
                                        <p:attrNameLst>
                                          <p:attrName>style.visibility</p:attrName>
                                        </p:attrNameLst>
                                      </p:cBhvr>
                                      <p:to>
                                        <p:strVal val="visible"/>
                                      </p:to>
                                    </p:set>
                                    <p:anim calcmode="lin" valueType="num">
                                      <p:cBhvr additive="base">
                                        <p:cTn id="7" dur="500" fill="hold"/>
                                        <p:tgtEl>
                                          <p:spTgt spid="2355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559">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3559">
                                            <p:txEl>
                                              <p:pRg st="2" end="2"/>
                                            </p:txEl>
                                          </p:spTgt>
                                        </p:tgtEl>
                                        <p:attrNameLst>
                                          <p:attrName>style.visibility</p:attrName>
                                        </p:attrNameLst>
                                      </p:cBhvr>
                                      <p:to>
                                        <p:strVal val="visible"/>
                                      </p:to>
                                    </p:set>
                                    <p:anim calcmode="lin" valueType="num">
                                      <p:cBhvr additive="base">
                                        <p:cTn id="11" dur="500" fill="hold"/>
                                        <p:tgtEl>
                                          <p:spTgt spid="23559">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3559">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3559">
                                            <p:txEl>
                                              <p:pRg st="3" end="3"/>
                                            </p:txEl>
                                          </p:spTgt>
                                        </p:tgtEl>
                                        <p:attrNameLst>
                                          <p:attrName>style.visibility</p:attrName>
                                        </p:attrNameLst>
                                      </p:cBhvr>
                                      <p:to>
                                        <p:strVal val="visible"/>
                                      </p:to>
                                    </p:set>
                                    <p:anim calcmode="lin" valueType="num">
                                      <p:cBhvr additive="base">
                                        <p:cTn id="15" dur="500" fill="hold"/>
                                        <p:tgtEl>
                                          <p:spTgt spid="23559">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355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23559">
                                            <p:txEl>
                                              <p:pRg st="5" end="5"/>
                                            </p:txEl>
                                          </p:spTgt>
                                        </p:tgtEl>
                                        <p:attrNameLst>
                                          <p:attrName>style.visibility</p:attrName>
                                        </p:attrNameLst>
                                      </p:cBhvr>
                                      <p:to>
                                        <p:strVal val="visible"/>
                                      </p:to>
                                    </p:set>
                                    <p:animEffect transition="in" filter="blinds(horizontal)">
                                      <p:cBhvr>
                                        <p:cTn id="21" dur="500"/>
                                        <p:tgtEl>
                                          <p:spTgt spid="2355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33E87-DD9E-557E-CC43-34C32DC23B97}"/>
            </a:ext>
          </a:extLst>
        </p:cNvPr>
        <p:cNvGrpSpPr/>
        <p:nvPr/>
      </p:nvGrpSpPr>
      <p:grpSpPr>
        <a:xfrm>
          <a:off x="0" y="0"/>
          <a:ext cx="0" cy="0"/>
          <a:chOff x="0" y="0"/>
          <a:chExt cx="0" cy="0"/>
        </a:xfrm>
      </p:grpSpPr>
      <p:sp>
        <p:nvSpPr>
          <p:cNvPr id="11268" name="AutoShape 6">
            <a:hlinkClick r:id="" action="ppaction://noaction" highlightClick="1"/>
            <a:hlinkHover r:id="rId3" action="ppaction://hlinksldjump"/>
            <a:extLst>
              <a:ext uri="{FF2B5EF4-FFF2-40B4-BE49-F238E27FC236}">
                <a16:creationId xmlns:a16="http://schemas.microsoft.com/office/drawing/2014/main" id="{9139A80A-5D0B-7AEC-B55C-E4FB9ED8974E}"/>
              </a:ext>
            </a:extLst>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a:extLst>
              <a:ext uri="{FF2B5EF4-FFF2-40B4-BE49-F238E27FC236}">
                <a16:creationId xmlns:a16="http://schemas.microsoft.com/office/drawing/2014/main" id="{851DC82D-273C-62B0-B1B6-3A1CC6F41D31}"/>
              </a:ext>
            </a:extLst>
          </p:cNvPr>
          <p:cNvSpPr>
            <a:spLocks noGrp="1" noRot="1" noChangeArrowheads="1"/>
          </p:cNvSpPr>
          <p:nvPr>
            <p:ph idx="1"/>
          </p:nvPr>
        </p:nvSpPr>
        <p:spPr>
          <a:xfrm>
            <a:off x="557663" y="1057275"/>
            <a:ext cx="11263745" cy="5622117"/>
          </a:xfrm>
          <a:ln>
            <a:noFill/>
          </a:ln>
        </p:spPr>
        <p:txBody>
          <a:bodyPr>
            <a:noAutofit/>
          </a:bodyPr>
          <a:lstStyle/>
          <a:p>
            <a:pPr indent="609600" fontAlgn="auto">
              <a:lnSpc>
                <a:spcPts val="4000"/>
              </a:lnSpc>
              <a:spcBef>
                <a:spcPts val="0"/>
              </a:spcBef>
              <a:buFontTx/>
              <a:buNone/>
            </a:pP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（二）调控方式</a:t>
            </a:r>
            <a:endParaRPr lang="en-US" altLang="zh-CN" sz="2400" dirty="0">
              <a:latin typeface="华文楷体" panose="02010600040101010101" charset="-122"/>
              <a:ea typeface="华文楷体" panose="02010600040101010101" charset="-122"/>
              <a:cs typeface="华文楷体" panose="02010600040101010101" charset="-122"/>
            </a:endParaRPr>
          </a:p>
          <a:p>
            <a:pPr>
              <a:lnSpc>
                <a:spcPts val="4000"/>
              </a:lnSpc>
              <a:spcBef>
                <a:spcPts val="0"/>
              </a:spcBef>
              <a:buNone/>
            </a:pPr>
            <a:r>
              <a:rPr lang="zh-CN" altLang="en-US" sz="2400" dirty="0">
                <a:latin typeface="华文楷体" panose="02010600040101010101" charset="-122"/>
                <a:ea typeface="华文楷体" panose="02010600040101010101" charset="-122"/>
              </a:rPr>
              <a:t>              财政调控方式有两种分类视角：一是根据财政调控的实现方式，分为行政法律手段调控和经济手段调控；二是根据财政调控的对象，分为财政收入调控和财政支出调控。</a:t>
            </a:r>
          </a:p>
          <a:p>
            <a:pPr>
              <a:lnSpc>
                <a:spcPts val="4000"/>
              </a:lnSpc>
              <a:spcBef>
                <a:spcPts val="0"/>
              </a:spcBef>
              <a:buNone/>
            </a:pPr>
            <a:r>
              <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（三）调控功能</a:t>
            </a:r>
            <a:endParaRPr lang="en-US" altLang="zh-CN" b="1" dirty="0">
              <a:solidFill>
                <a:schemeClr val="accent2"/>
              </a:solidFill>
              <a:latin typeface="华文楷体" panose="02010600040101010101" charset="-122"/>
              <a:ea typeface="华文楷体" panose="02010600040101010101" charset="-122"/>
              <a:cs typeface="华文楷体" panose="02010600040101010101" charset="-122"/>
            </a:endParaRPr>
          </a:p>
          <a:p>
            <a:pPr>
              <a:lnSpc>
                <a:spcPts val="4000"/>
              </a:lnSpc>
              <a:spcBef>
                <a:spcPts val="0"/>
              </a:spcBef>
              <a:buNone/>
            </a:pPr>
            <a:r>
              <a:rPr lang="zh-CN" altLang="en-US" sz="2400" dirty="0">
                <a:latin typeface="华文楷体" panose="02010600040101010101" charset="-122"/>
                <a:ea typeface="华文楷体" panose="02010600040101010101" charset="-122"/>
                <a:cs typeface="华文楷体" panose="02010600040101010101" charset="-122"/>
              </a:rPr>
              <a:t>              财政调控功能体现在三方面：一是通过调整财政收支及其平衡状况，直接影响社会总供求及其平衡，进而达到平稳增长和物价稳定等目标；二是通过调整财政收支项目，对企业乃至个人货币收支的增减和流向发挥重要调控作用；三是渗透市场活动与非市场活动两大领域，为宏观经济可持续发展提供助力。</a:t>
            </a:r>
          </a:p>
          <a:p>
            <a:pPr fontAlgn="auto">
              <a:lnSpc>
                <a:spcPts val="4000"/>
              </a:lnSpc>
              <a:spcBef>
                <a:spcPts val="0"/>
              </a:spcBef>
              <a:buFontTx/>
              <a:buNone/>
            </a:pPr>
            <a:endParaRPr lang="zh-CN" altLang="en-US" sz="2000" b="1" i="1" dirty="0">
              <a:latin typeface="微软雅黑" panose="020B0503020204020204" pitchFamily="34" charset="-122"/>
              <a:ea typeface="微软雅黑" panose="020B0503020204020204" pitchFamily="34" charset="-122"/>
            </a:endParaRPr>
          </a:p>
        </p:txBody>
      </p:sp>
      <p:sp>
        <p:nvSpPr>
          <p:cNvPr id="5" name="灯片编号占位符 6">
            <a:extLst>
              <a:ext uri="{FF2B5EF4-FFF2-40B4-BE49-F238E27FC236}">
                <a16:creationId xmlns:a16="http://schemas.microsoft.com/office/drawing/2014/main" id="{231B0630-8C82-A170-E33A-37DA274A958E}"/>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8</a:t>
            </a:fld>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7F792C21-9AA5-1FF4-8062-FE532F561D1E}"/>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三、政府财政调控要点</a:t>
            </a:r>
          </a:p>
        </p:txBody>
      </p:sp>
    </p:spTree>
    <p:extLst>
      <p:ext uri="{BB962C8B-B14F-4D97-AF65-F5344CB8AC3E}">
        <p14:creationId xmlns:p14="http://schemas.microsoft.com/office/powerpoint/2010/main" val="2481848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559">
                                            <p:txEl>
                                              <p:pRg st="1" end="1"/>
                                            </p:txEl>
                                          </p:spTgt>
                                        </p:tgtEl>
                                        <p:attrNameLst>
                                          <p:attrName>style.visibility</p:attrName>
                                        </p:attrNameLst>
                                      </p:cBhvr>
                                      <p:to>
                                        <p:strVal val="visible"/>
                                      </p:to>
                                    </p:set>
                                    <p:anim calcmode="lin" valueType="num">
                                      <p:cBhvr additive="base">
                                        <p:cTn id="7" dur="500" fill="hold"/>
                                        <p:tgtEl>
                                          <p:spTgt spid="2355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55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3559">
                                            <p:txEl>
                                              <p:pRg st="3" end="3"/>
                                            </p:txEl>
                                          </p:spTgt>
                                        </p:tgtEl>
                                        <p:attrNameLst>
                                          <p:attrName>style.visibility</p:attrName>
                                        </p:attrNameLst>
                                      </p:cBhvr>
                                      <p:to>
                                        <p:strVal val="visible"/>
                                      </p:to>
                                    </p:set>
                                    <p:anim calcmode="lin" valueType="num">
                                      <p:cBhvr additive="base">
                                        <p:cTn id="13" dur="500" fill="hold"/>
                                        <p:tgtEl>
                                          <p:spTgt spid="23559">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355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COMMONDATA" val="eyJoZGlkIjoiZmE0ZGFhNTg2NGIxM2MwYzc0MGFhNjc1YjQzMGNlMWIifQ=="/>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730</TotalTime>
  <Words>6642</Words>
  <Application>Microsoft Office PowerPoint</Application>
  <PresentationFormat>宽屏</PresentationFormat>
  <Paragraphs>1392</Paragraphs>
  <Slides>44</Slides>
  <Notes>3</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44</vt:i4>
      </vt:variant>
    </vt:vector>
  </HeadingPairs>
  <TitlesOfParts>
    <vt:vector size="57" baseType="lpstr">
      <vt:lpstr>黑体</vt:lpstr>
      <vt:lpstr>华文楷体</vt:lpstr>
      <vt:lpstr>华文隶书</vt:lpstr>
      <vt:lpstr>华文中宋</vt:lpstr>
      <vt:lpstr>楷体</vt:lpstr>
      <vt:lpstr>宋体</vt:lpstr>
      <vt:lpstr>微软雅黑</vt:lpstr>
      <vt:lpstr>Arial</vt:lpstr>
      <vt:lpstr>Calibri</vt:lpstr>
      <vt:lpstr>Calibri Light</vt:lpstr>
      <vt:lpstr>Times New Roman</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思考与练习</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2746509150@qq.com</cp:lastModifiedBy>
  <cp:revision>149</cp:revision>
  <dcterms:created xsi:type="dcterms:W3CDTF">2015-12-05T08:51:00Z</dcterms:created>
  <dcterms:modified xsi:type="dcterms:W3CDTF">2025-09-22T13:16:19Z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8341F01940C944D49D21BD2B1993B57D_13</vt:lpwstr>
  </property>
  <property fmtid="{D5CDD505-2E9C-101B-9397-08002B2CF9AE}" pid="3" name="KSOProductBuildVer">
    <vt:lpwstr>2052-12.1.0.22529</vt:lpwstr>
  </property>
  <property fmtid="{D5CDD505-2E9C-101B-9397-08002B2CF9AE}" pid="4" name="KSOTemplateUUID">
    <vt:lpwstr>v1.0_mb_46fif/lngfIZSzxymcPcdg==</vt:lpwstr>
  </property>
</Properties>
</file>